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6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Default Extension="jpeg" ContentType="image/jpeg"/>
  <Override PartName="/ppt/slideLayouts/slideLayout16.xml" ContentType="application/vnd.openxmlformats-officedocument.presentationml.slide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210"/>
  </p:notesMasterIdLst>
  <p:sldIdLst>
    <p:sldId id="256" r:id="rId2"/>
    <p:sldId id="257" r:id="rId3"/>
    <p:sldId id="258" r:id="rId4"/>
    <p:sldId id="259" r:id="rId5"/>
    <p:sldId id="363" r:id="rId6"/>
    <p:sldId id="364" r:id="rId7"/>
    <p:sldId id="365" r:id="rId8"/>
    <p:sldId id="366" r:id="rId9"/>
    <p:sldId id="367" r:id="rId10"/>
    <p:sldId id="368" r:id="rId11"/>
    <p:sldId id="369" r:id="rId12"/>
    <p:sldId id="371" r:id="rId13"/>
    <p:sldId id="372" r:id="rId14"/>
    <p:sldId id="373" r:id="rId15"/>
    <p:sldId id="374" r:id="rId16"/>
    <p:sldId id="375" r:id="rId17"/>
    <p:sldId id="376" r:id="rId18"/>
    <p:sldId id="377" r:id="rId19"/>
    <p:sldId id="378" r:id="rId20"/>
    <p:sldId id="260" r:id="rId21"/>
    <p:sldId id="261" r:id="rId22"/>
    <p:sldId id="262" r:id="rId23"/>
    <p:sldId id="263" r:id="rId24"/>
    <p:sldId id="264" r:id="rId25"/>
    <p:sldId id="265" r:id="rId26"/>
    <p:sldId id="266" r:id="rId27"/>
    <p:sldId id="267" r:id="rId28"/>
    <p:sldId id="268" r:id="rId29"/>
    <p:sldId id="333" r:id="rId30"/>
    <p:sldId id="334" r:id="rId31"/>
    <p:sldId id="335" r:id="rId32"/>
    <p:sldId id="336" r:id="rId33"/>
    <p:sldId id="337" r:id="rId34"/>
    <p:sldId id="338" r:id="rId35"/>
    <p:sldId id="339" r:id="rId36"/>
    <p:sldId id="340" r:id="rId37"/>
    <p:sldId id="341" r:id="rId38"/>
    <p:sldId id="342" r:id="rId39"/>
    <p:sldId id="343" r:id="rId40"/>
    <p:sldId id="344" r:id="rId41"/>
    <p:sldId id="345" r:id="rId42"/>
    <p:sldId id="346" r:id="rId43"/>
    <p:sldId id="347" r:id="rId44"/>
    <p:sldId id="348" r:id="rId45"/>
    <p:sldId id="349" r:id="rId46"/>
    <p:sldId id="350" r:id="rId47"/>
    <p:sldId id="351" r:id="rId48"/>
    <p:sldId id="352" r:id="rId49"/>
    <p:sldId id="353" r:id="rId50"/>
    <p:sldId id="354" r:id="rId51"/>
    <p:sldId id="355" r:id="rId52"/>
    <p:sldId id="289" r:id="rId53"/>
    <p:sldId id="356" r:id="rId54"/>
    <p:sldId id="357" r:id="rId55"/>
    <p:sldId id="358" r:id="rId56"/>
    <p:sldId id="359" r:id="rId57"/>
    <p:sldId id="360" r:id="rId58"/>
    <p:sldId id="361" r:id="rId59"/>
    <p:sldId id="362" r:id="rId60"/>
    <p:sldId id="291" r:id="rId61"/>
    <p:sldId id="292" r:id="rId62"/>
    <p:sldId id="293" r:id="rId63"/>
    <p:sldId id="294" r:id="rId64"/>
    <p:sldId id="295" r:id="rId65"/>
    <p:sldId id="296" r:id="rId66"/>
    <p:sldId id="297" r:id="rId67"/>
    <p:sldId id="298" r:id="rId68"/>
    <p:sldId id="299" r:id="rId69"/>
    <p:sldId id="300" r:id="rId70"/>
    <p:sldId id="301" r:id="rId71"/>
    <p:sldId id="302" r:id="rId72"/>
    <p:sldId id="303" r:id="rId73"/>
    <p:sldId id="304" r:id="rId74"/>
    <p:sldId id="305" r:id="rId75"/>
    <p:sldId id="306" r:id="rId76"/>
    <p:sldId id="307" r:id="rId77"/>
    <p:sldId id="308" r:id="rId78"/>
    <p:sldId id="309" r:id="rId79"/>
    <p:sldId id="379" r:id="rId80"/>
    <p:sldId id="310" r:id="rId81"/>
    <p:sldId id="311" r:id="rId82"/>
    <p:sldId id="312" r:id="rId83"/>
    <p:sldId id="313" r:id="rId84"/>
    <p:sldId id="314" r:id="rId85"/>
    <p:sldId id="315" r:id="rId86"/>
    <p:sldId id="316" r:id="rId87"/>
    <p:sldId id="317" r:id="rId88"/>
    <p:sldId id="318" r:id="rId89"/>
    <p:sldId id="380" r:id="rId90"/>
    <p:sldId id="319" r:id="rId91"/>
    <p:sldId id="320" r:id="rId92"/>
    <p:sldId id="321" r:id="rId93"/>
    <p:sldId id="322" r:id="rId94"/>
    <p:sldId id="323" r:id="rId95"/>
    <p:sldId id="324" r:id="rId96"/>
    <p:sldId id="325" r:id="rId97"/>
    <p:sldId id="326" r:id="rId98"/>
    <p:sldId id="327" r:id="rId99"/>
    <p:sldId id="328" r:id="rId100"/>
    <p:sldId id="329" r:id="rId101"/>
    <p:sldId id="330" r:id="rId102"/>
    <p:sldId id="331" r:id="rId103"/>
    <p:sldId id="332" r:id="rId104"/>
    <p:sldId id="381" r:id="rId105"/>
    <p:sldId id="382" r:id="rId106"/>
    <p:sldId id="383" r:id="rId107"/>
    <p:sldId id="384" r:id="rId108"/>
    <p:sldId id="385" r:id="rId109"/>
    <p:sldId id="386" r:id="rId110"/>
    <p:sldId id="387" r:id="rId111"/>
    <p:sldId id="388" r:id="rId112"/>
    <p:sldId id="389" r:id="rId113"/>
    <p:sldId id="390" r:id="rId114"/>
    <p:sldId id="391" r:id="rId115"/>
    <p:sldId id="392" r:id="rId116"/>
    <p:sldId id="393" r:id="rId117"/>
    <p:sldId id="394" r:id="rId118"/>
    <p:sldId id="395" r:id="rId119"/>
    <p:sldId id="396" r:id="rId120"/>
    <p:sldId id="411" r:id="rId121"/>
    <p:sldId id="398" r:id="rId122"/>
    <p:sldId id="399" r:id="rId123"/>
    <p:sldId id="400" r:id="rId124"/>
    <p:sldId id="401" r:id="rId125"/>
    <p:sldId id="402" r:id="rId126"/>
    <p:sldId id="403" r:id="rId127"/>
    <p:sldId id="404" r:id="rId128"/>
    <p:sldId id="405" r:id="rId129"/>
    <p:sldId id="406" r:id="rId130"/>
    <p:sldId id="407" r:id="rId131"/>
    <p:sldId id="408" r:id="rId132"/>
    <p:sldId id="409" r:id="rId133"/>
    <p:sldId id="410" r:id="rId134"/>
    <p:sldId id="412" r:id="rId135"/>
    <p:sldId id="413" r:id="rId136"/>
    <p:sldId id="414" r:id="rId137"/>
    <p:sldId id="415" r:id="rId138"/>
    <p:sldId id="416" r:id="rId139"/>
    <p:sldId id="417" r:id="rId140"/>
    <p:sldId id="418" r:id="rId141"/>
    <p:sldId id="419" r:id="rId142"/>
    <p:sldId id="420" r:id="rId143"/>
    <p:sldId id="421" r:id="rId144"/>
    <p:sldId id="422" r:id="rId145"/>
    <p:sldId id="423" r:id="rId146"/>
    <p:sldId id="424" r:id="rId147"/>
    <p:sldId id="425" r:id="rId148"/>
    <p:sldId id="426" r:id="rId149"/>
    <p:sldId id="427" r:id="rId150"/>
    <p:sldId id="428" r:id="rId151"/>
    <p:sldId id="429" r:id="rId152"/>
    <p:sldId id="430" r:id="rId153"/>
    <p:sldId id="431" r:id="rId154"/>
    <p:sldId id="432" r:id="rId155"/>
    <p:sldId id="433" r:id="rId156"/>
    <p:sldId id="434" r:id="rId157"/>
    <p:sldId id="435" r:id="rId158"/>
    <p:sldId id="436" r:id="rId159"/>
    <p:sldId id="437" r:id="rId160"/>
    <p:sldId id="438" r:id="rId161"/>
    <p:sldId id="439" r:id="rId162"/>
    <p:sldId id="440" r:id="rId163"/>
    <p:sldId id="441" r:id="rId164"/>
    <p:sldId id="442" r:id="rId165"/>
    <p:sldId id="443" r:id="rId166"/>
    <p:sldId id="444" r:id="rId167"/>
    <p:sldId id="445" r:id="rId168"/>
    <p:sldId id="446" r:id="rId169"/>
    <p:sldId id="447" r:id="rId170"/>
    <p:sldId id="448" r:id="rId171"/>
    <p:sldId id="449" r:id="rId172"/>
    <p:sldId id="450" r:id="rId173"/>
    <p:sldId id="451" r:id="rId174"/>
    <p:sldId id="452" r:id="rId175"/>
    <p:sldId id="453" r:id="rId176"/>
    <p:sldId id="454" r:id="rId177"/>
    <p:sldId id="456" r:id="rId178"/>
    <p:sldId id="457" r:id="rId179"/>
    <p:sldId id="458" r:id="rId180"/>
    <p:sldId id="459" r:id="rId181"/>
    <p:sldId id="460" r:id="rId182"/>
    <p:sldId id="461" r:id="rId183"/>
    <p:sldId id="462" r:id="rId184"/>
    <p:sldId id="463" r:id="rId185"/>
    <p:sldId id="464" r:id="rId186"/>
    <p:sldId id="465" r:id="rId187"/>
    <p:sldId id="466" r:id="rId188"/>
    <p:sldId id="467" r:id="rId189"/>
    <p:sldId id="468" r:id="rId190"/>
    <p:sldId id="469" r:id="rId191"/>
    <p:sldId id="470" r:id="rId192"/>
    <p:sldId id="471" r:id="rId193"/>
    <p:sldId id="472" r:id="rId194"/>
    <p:sldId id="473" r:id="rId195"/>
    <p:sldId id="474" r:id="rId196"/>
    <p:sldId id="475" r:id="rId197"/>
    <p:sldId id="476" r:id="rId198"/>
    <p:sldId id="477" r:id="rId199"/>
    <p:sldId id="478" r:id="rId200"/>
    <p:sldId id="479" r:id="rId201"/>
    <p:sldId id="480" r:id="rId202"/>
    <p:sldId id="481" r:id="rId203"/>
    <p:sldId id="482" r:id="rId204"/>
    <p:sldId id="483" r:id="rId205"/>
    <p:sldId id="484" r:id="rId206"/>
    <p:sldId id="485" r:id="rId207"/>
    <p:sldId id="486" r:id="rId208"/>
    <p:sldId id="487" r:id="rId20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100" d="100"/>
          <a:sy n="100" d="100"/>
        </p:scale>
        <p:origin x="-864" y="-45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1"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viewProps" Target="viewProp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tableStyles" Target="tableStyle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notesMaster" Target="notesMasters/notesMaster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5DAC44-CE24-4645-9181-DD1ADB9E1EB1}" type="datetimeFigureOut">
              <a:rPr lang="tr-TR" smtClean="0"/>
              <a:pPr/>
              <a:t>11.05.2016</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F4570-0D25-438C-AB9B-E0392F077CD6}" type="slidenum">
              <a:rPr lang="tr-TR" smtClean="0"/>
              <a:pPr/>
              <a:t>‹#›</a:t>
            </a:fld>
            <a:endParaRPr lang="tr-TR" dirty="0"/>
          </a:p>
        </p:txBody>
      </p:sp>
    </p:spTree>
    <p:extLst>
      <p:ext uri="{BB962C8B-B14F-4D97-AF65-F5344CB8AC3E}">
        <p14:creationId xmlns:p14="http://schemas.microsoft.com/office/powerpoint/2010/main" xmlns="" val="898744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0BF4570-0D25-438C-AB9B-E0392F077CD6}" type="slidenum">
              <a:rPr lang="tr-TR" smtClean="0"/>
              <a:pPr/>
              <a:t>2</a:t>
            </a:fld>
            <a:endParaRPr lang="tr-TR" dirty="0"/>
          </a:p>
        </p:txBody>
      </p:sp>
    </p:spTree>
    <p:extLst>
      <p:ext uri="{BB962C8B-B14F-4D97-AF65-F5344CB8AC3E}">
        <p14:creationId xmlns:p14="http://schemas.microsoft.com/office/powerpoint/2010/main" xmlns="" val="291896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7B19A11-2254-47D3-8EC3-D7B46109A0FF}" type="datetime1">
              <a:rPr lang="tr-TR" smtClean="0"/>
              <a:pPr/>
              <a:t>11.05.2016</a:t>
            </a:fld>
            <a:endParaRPr lang="tr-TR" dirty="0"/>
          </a:p>
        </p:txBody>
      </p:sp>
      <p:sp>
        <p:nvSpPr>
          <p:cNvPr id="5" name="Footer Placeholder 4"/>
          <p:cNvSpPr>
            <a:spLocks noGrp="1"/>
          </p:cNvSpPr>
          <p:nvPr>
            <p:ph type="ftr" sz="quarter" idx="11"/>
          </p:nvPr>
        </p:nvSpPr>
        <p:spPr>
          <a:xfrm>
            <a:off x="5332412" y="5883275"/>
            <a:ext cx="4324044" cy="365125"/>
          </a:xfrm>
        </p:spPr>
        <p:txBody>
          <a:bodyPr/>
          <a:lstStyle/>
          <a:p>
            <a:endParaRPr lang="tr-TR" dirty="0"/>
          </a:p>
        </p:txBody>
      </p:sp>
      <p:sp>
        <p:nvSpPr>
          <p:cNvPr id="6" name="Slide Number Placeholder 5"/>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4102843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62ACACF-EC39-47E3-A24F-853BEBC67E7A}" type="datetime1">
              <a:rPr lang="tr-TR" smtClean="0"/>
              <a:pPr/>
              <a:t>11.05.2016</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166150574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62ACACF-EC39-47E3-A24F-853BEBC67E7A}" type="datetime1">
              <a:rPr lang="tr-TR" smtClean="0"/>
              <a:pPr/>
              <a:t>11.05.2016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221026058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62ACACF-EC39-47E3-A24F-853BEBC67E7A}" type="datetime1">
              <a:rPr lang="tr-TR" smtClean="0"/>
              <a:pPr/>
              <a:t>11.05.2016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146053030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62ACACF-EC39-47E3-A24F-853BEBC67E7A}" type="datetime1">
              <a:rPr lang="tr-TR" smtClean="0"/>
              <a:pPr/>
              <a:t>11.05.2016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411167280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62ACACF-EC39-47E3-A24F-853BEBC67E7A}" type="datetime1">
              <a:rPr lang="tr-TR" smtClean="0"/>
              <a:pPr/>
              <a:t>11.05.2016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318406399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62ACACF-EC39-47E3-A24F-853BEBC67E7A}" type="datetime1">
              <a:rPr lang="tr-TR" smtClean="0"/>
              <a:pPr/>
              <a:t>11.05.2016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323194715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4C4F496-0481-42E7-81EC-6F97D129B0B9}" type="datetime1">
              <a:rPr lang="tr-TR" smtClean="0"/>
              <a:pPr/>
              <a:t>11.05.2016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5773886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5279CE4-48AF-4F69-AA8E-41C6DB6E1837}" type="datetime1">
              <a:rPr lang="tr-TR" smtClean="0"/>
              <a:pPr/>
              <a:t>11.05.2016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562709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B55AC7B-44F3-454B-95D2-B067919E2C0C}" type="datetime1">
              <a:rPr lang="tr-TR" smtClean="0"/>
              <a:pPr/>
              <a:t>11.05.2016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a:xfrm>
            <a:off x="10951856" y="5867131"/>
            <a:ext cx="551167" cy="365125"/>
          </a:xfrm>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1338927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25FD618-7B72-4285-A4BC-AFFAA299037C}" type="datetime1">
              <a:rPr lang="tr-TR" smtClean="0"/>
              <a:pPr/>
              <a:t>11.05.2016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3017257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95B4024-4AD2-47FA-BFA6-63098D8C2511}" type="datetime1">
              <a:rPr lang="tr-TR" smtClean="0"/>
              <a:pPr/>
              <a:t>11.05.2016</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288362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8F0972D-D906-4E04-B3AC-FE9E2DE28AC3}" type="datetime1">
              <a:rPr lang="tr-TR" smtClean="0"/>
              <a:pPr/>
              <a:t>11.05.2016</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2288175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3BF492D-9D8B-4E64-8AF3-70EC28836B95}" type="datetime1">
              <a:rPr lang="tr-TR" smtClean="0"/>
              <a:pPr/>
              <a:t>11.05.2016</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122897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539A49-4702-40C1-8168-7DDE0C2D234D}" type="datetime1">
              <a:rPr lang="tr-TR" smtClean="0"/>
              <a:pPr/>
              <a:t>11.05.2016</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2265175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BD8538A-B72E-47EE-8388-0AC2884B2E23}" type="datetime1">
              <a:rPr lang="tr-TR" smtClean="0"/>
              <a:pPr/>
              <a:t>11.05.2016</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4183632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4805AC1-CFD5-4C0E-B695-1C734771F3A6}" type="datetime1">
              <a:rPr lang="tr-TR" smtClean="0"/>
              <a:pPr/>
              <a:t>11.05.2016</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3113586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62ACACF-EC39-47E3-A24F-853BEBC67E7A}" type="datetime1">
              <a:rPr lang="tr-TR" smtClean="0"/>
              <a:pPr/>
              <a:t>11.05.2016</a:t>
            </a:fld>
            <a:endParaRPr lang="tr-TR"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CDD91AA-F5A4-454C-9208-F07C8F977E0B}" type="slidenum">
              <a:rPr lang="tr-TR" smtClean="0"/>
              <a:pPr/>
              <a:t>‹#›</a:t>
            </a:fld>
            <a:endParaRPr lang="tr-TR" dirty="0"/>
          </a:p>
        </p:txBody>
      </p:sp>
    </p:spTree>
    <p:extLst>
      <p:ext uri="{BB962C8B-B14F-4D97-AF65-F5344CB8AC3E}">
        <p14:creationId xmlns:p14="http://schemas.microsoft.com/office/powerpoint/2010/main" xmlns="" val="54107321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ÇEVRESEL ETKİ DEĞERLENDİRMESİ </a:t>
            </a:r>
            <a:br>
              <a:rPr lang="tr-TR" dirty="0" smtClean="0"/>
            </a:br>
            <a:r>
              <a:rPr lang="tr-TR" dirty="0" smtClean="0"/>
              <a:t>ÇED</a:t>
            </a:r>
            <a:endParaRPr lang="tr-TR" dirty="0"/>
          </a:p>
        </p:txBody>
      </p:sp>
      <p:sp>
        <p:nvSpPr>
          <p:cNvPr id="3" name="Alt Başlık 2"/>
          <p:cNvSpPr>
            <a:spLocks noGrp="1"/>
          </p:cNvSpPr>
          <p:nvPr>
            <p:ph type="subTitle" idx="1"/>
          </p:nvPr>
        </p:nvSpPr>
        <p:spPr/>
        <p:txBody>
          <a:bodyPr>
            <a:normAutofit/>
          </a:bodyPr>
          <a:lstStyle/>
          <a:p>
            <a:endParaRPr lang="tr-TR" dirty="0" smtClean="0"/>
          </a:p>
          <a:p>
            <a:endParaRPr lang="tr-TR" dirty="0"/>
          </a:p>
          <a:p>
            <a:r>
              <a:rPr lang="tr-TR" dirty="0" smtClean="0"/>
              <a:t>YRD. DOÇ.DR. YAKUP CUCİ</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1</a:t>
            </a:fld>
            <a:endParaRPr lang="tr-TR" dirty="0"/>
          </a:p>
        </p:txBody>
      </p:sp>
    </p:spTree>
    <p:extLst>
      <p:ext uri="{BB962C8B-B14F-4D97-AF65-F5344CB8AC3E}">
        <p14:creationId xmlns:p14="http://schemas.microsoft.com/office/powerpoint/2010/main" xmlns="" val="30956665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Önerilen projeye getirilen çeşitli alternatiflerin ÇED çalışması kapsamında incelenmesi, çevresel faydaları arttırırken, proje sahibinin maliyetlerini azaltabilecek başka seçenekler de sunabilir. </a:t>
            </a:r>
          </a:p>
          <a:p>
            <a:r>
              <a:rPr lang="tr-TR" dirty="0"/>
              <a:t>Halkın katılım süreci sayesinde, ilgili taraflar, proje sahibi ve kamu kurum kuruluşları arasında güven duygusu oluşturur ve katılımcı tabiatı sayesinde de ÇED süreci, o ülkenin genel demokratik sürecine katkıda bulunur.</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10</a:t>
            </a:fld>
            <a:endParaRPr lang="tr-TR" dirty="0"/>
          </a:p>
        </p:txBody>
      </p:sp>
    </p:spTree>
    <p:extLst>
      <p:ext uri="{BB962C8B-B14F-4D97-AF65-F5344CB8AC3E}">
        <p14:creationId xmlns:p14="http://schemas.microsoft.com/office/powerpoint/2010/main" xmlns="" val="149377329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67835" y="158579"/>
            <a:ext cx="10018713" cy="640492"/>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939115"/>
            <a:ext cx="10018713" cy="5107458"/>
          </a:xfrm>
        </p:spPr>
        <p:txBody>
          <a:bodyPr/>
          <a:lstStyle/>
          <a:p>
            <a:pPr algn="just">
              <a:lnSpc>
                <a:spcPct val="150000"/>
              </a:lnSpc>
              <a:buNone/>
            </a:pPr>
            <a:r>
              <a:rPr lang="tr-TR" dirty="0" smtClean="0"/>
              <a:t>	ÇED ‘in son ve sürekli aşaması “faaliyetlerin izlenmesi ve denetim” aşaması olmalıdır.Bu aşamada özellikle ,</a:t>
            </a:r>
          </a:p>
          <a:p>
            <a:pPr lvl="1" algn="just">
              <a:lnSpc>
                <a:spcPct val="150000"/>
              </a:lnSpc>
            </a:pPr>
            <a:r>
              <a:rPr lang="tr-TR" dirty="0" smtClean="0"/>
              <a:t>ÇED çalışmasında öngörülen etkilerin gerçekten tahmin edilen kapsamda şiddetle , zamanında ve tahmin edilen istatistiksel yapıda gerçekleşip gerçekleşmediği,</a:t>
            </a:r>
          </a:p>
          <a:p>
            <a:pPr lvl="1" algn="just">
              <a:lnSpc>
                <a:spcPct val="150000"/>
              </a:lnSpc>
            </a:pPr>
            <a:r>
              <a:rPr lang="tr-TR" dirty="0" smtClean="0"/>
              <a:t>ÇED çalışmasında dikkate alınmamış veya gözden kaçmış olan etkilerin var olup olmadığı,</a:t>
            </a:r>
          </a:p>
          <a:p>
            <a:pPr lvl="1" algn="just">
              <a:lnSpc>
                <a:spcPct val="150000"/>
              </a:lnSpc>
            </a:pPr>
            <a:r>
              <a:rPr lang="tr-TR" dirty="0" smtClean="0"/>
              <a:t>Alınmış olan önlemlerin yeterli olup olmadığı</a:t>
            </a:r>
          </a:p>
          <a:p>
            <a:pPr algn="just">
              <a:lnSpc>
                <a:spcPct val="150000"/>
              </a:lnSpc>
              <a:buNone/>
            </a:pPr>
            <a:r>
              <a:rPr lang="tr-TR" dirty="0" smtClean="0"/>
              <a:t> 	gibi hususlar açıklığa kavuşturulur.</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100</a:t>
            </a:fld>
            <a:endParaRPr lang="tr-TR" dirty="0"/>
          </a:p>
        </p:txBody>
      </p:sp>
    </p:spTree>
    <p:extLst>
      <p:ext uri="{BB962C8B-B14F-4D97-AF65-F5344CB8AC3E}">
        <p14:creationId xmlns:p14="http://schemas.microsoft.com/office/powerpoint/2010/main" xmlns="" val="302838576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76073" y="175054"/>
            <a:ext cx="10018713" cy="582827"/>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1136823"/>
            <a:ext cx="10018713" cy="4654378"/>
          </a:xfrm>
        </p:spPr>
        <p:txBody>
          <a:bodyPr/>
          <a:lstStyle/>
          <a:p>
            <a:pPr>
              <a:lnSpc>
                <a:spcPct val="150000"/>
              </a:lnSpc>
            </a:pPr>
            <a:r>
              <a:rPr lang="tr-TR" dirty="0" smtClean="0"/>
              <a:t>İzleme ve denetim, yatırım kararı alınması ile başlar : inşaat ve gerçek işletme süresince devam eder.</a:t>
            </a:r>
          </a:p>
          <a:p>
            <a:pPr>
              <a:lnSpc>
                <a:spcPct val="150000"/>
              </a:lnSpc>
            </a:pPr>
            <a:r>
              <a:rPr lang="tr-TR" dirty="0" smtClean="0"/>
              <a:t>İzleme ve denetleme , bir ölçüde başka bir çevresel yönetim aktivitesi ile de çakışmaktadır. Çevre korumadan sorumlu olan kamu yönetimleri, sorumluluk alanlarında su kirlenmesi, hava kirlenmesi, gürültü vb. sorunlara yol açan faaliyetleri denetlemek ve bu faaliyetlerin standartlara uyup uymadığını kontrol etmekle yükümlüdür. </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101</a:t>
            </a:fld>
            <a:endParaRPr lang="tr-TR" dirty="0"/>
          </a:p>
        </p:txBody>
      </p:sp>
    </p:spTree>
    <p:extLst>
      <p:ext uri="{BB962C8B-B14F-4D97-AF65-F5344CB8AC3E}">
        <p14:creationId xmlns:p14="http://schemas.microsoft.com/office/powerpoint/2010/main" xmlns="" val="213637145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7262" y="158578"/>
            <a:ext cx="10018713" cy="591065"/>
          </a:xfrm>
        </p:spPr>
        <p:txBody>
          <a:bodyPr>
            <a:normAutofit fontScale="90000"/>
          </a:bodyPr>
          <a:lstStyle/>
          <a:p>
            <a:r>
              <a:rPr lang="tr-TR" dirty="0" smtClean="0"/>
              <a:t>ÇED YÖNTEMLERİNE GENEL BAKIŞ </a:t>
            </a:r>
            <a:endParaRPr lang="tr-TR" dirty="0"/>
          </a:p>
        </p:txBody>
      </p:sp>
      <p:sp>
        <p:nvSpPr>
          <p:cNvPr id="3" name="İçerik Yer Tutucusu 2"/>
          <p:cNvSpPr>
            <a:spLocks noGrp="1"/>
          </p:cNvSpPr>
          <p:nvPr>
            <p:ph idx="1"/>
          </p:nvPr>
        </p:nvSpPr>
        <p:spPr>
          <a:xfrm>
            <a:off x="1484310" y="955589"/>
            <a:ext cx="10182553" cy="5511312"/>
          </a:xfrm>
        </p:spPr>
        <p:txBody>
          <a:bodyPr/>
          <a:lstStyle/>
          <a:p>
            <a:pPr algn="just">
              <a:lnSpc>
                <a:spcPct val="150000"/>
              </a:lnSpc>
              <a:buNone/>
            </a:pPr>
            <a:r>
              <a:rPr lang="tr-TR" dirty="0" smtClean="0"/>
              <a:t>	ÇED işlemi çok karmaşıktır. Projenin ve gelişme sahasının değerlendirilmesini ve yeni projenin çevrede yapacağı etkilerin kestirilmesi işlemini içerir.</a:t>
            </a:r>
          </a:p>
          <a:p>
            <a:pPr algn="just">
              <a:lnSpc>
                <a:spcPct val="150000"/>
              </a:lnSpc>
              <a:buNone/>
            </a:pPr>
            <a:r>
              <a:rPr lang="tr-TR" dirty="0" smtClean="0"/>
              <a:t> 	</a:t>
            </a:r>
            <a:r>
              <a:rPr lang="tr-TR" b="1" dirty="0" smtClean="0"/>
              <a:t>ÇED ‘ in karmaşıklığı hem faaliyetlerin hem de bunların etkilediği ortamların çok değişik ve çok boyutlu davranışları olmasından kaynaklanmaktadır. </a:t>
            </a:r>
            <a:r>
              <a:rPr lang="tr-TR" dirty="0" smtClean="0"/>
              <a:t>Probleme sistematik bir şekilde yaklaşabilmek ve çevresel davranış çeşitliliğinden kaynaklanan güçlükleri yenebilmek için, problemi tanımlanabilir bileşenlere bölerek yapılacak analizin izlenebilir niteliğe dönüştürülmesi gereklidir.</a:t>
            </a:r>
            <a:endParaRPr lang="tr-TR" b="1"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102</a:t>
            </a:fld>
            <a:endParaRPr lang="tr-TR" dirty="0"/>
          </a:p>
        </p:txBody>
      </p:sp>
    </p:spTree>
    <p:extLst>
      <p:ext uri="{BB962C8B-B14F-4D97-AF65-F5344CB8AC3E}">
        <p14:creationId xmlns:p14="http://schemas.microsoft.com/office/powerpoint/2010/main" xmlns="" val="242618657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9598" y="166817"/>
            <a:ext cx="10018713" cy="599303"/>
          </a:xfrm>
        </p:spPr>
        <p:txBody>
          <a:bodyPr>
            <a:normAutofit fontScale="90000"/>
          </a:bodyPr>
          <a:lstStyle/>
          <a:p>
            <a:r>
              <a:rPr lang="tr-TR" dirty="0" smtClean="0"/>
              <a:t>ÇED YÖNTEMLERİNE GENEL BAKIŞ </a:t>
            </a:r>
            <a:endParaRPr lang="tr-TR" dirty="0"/>
          </a:p>
        </p:txBody>
      </p:sp>
      <p:sp>
        <p:nvSpPr>
          <p:cNvPr id="3" name="İçerik Yer Tutucusu 2"/>
          <p:cNvSpPr>
            <a:spLocks noGrp="1"/>
          </p:cNvSpPr>
          <p:nvPr>
            <p:ph idx="1"/>
          </p:nvPr>
        </p:nvSpPr>
        <p:spPr>
          <a:xfrm>
            <a:off x="1484310" y="996779"/>
            <a:ext cx="10018713" cy="5448088"/>
          </a:xfrm>
        </p:spPr>
        <p:txBody>
          <a:bodyPr/>
          <a:lstStyle/>
          <a:p>
            <a:pPr algn="just">
              <a:buNone/>
            </a:pPr>
            <a:r>
              <a:rPr lang="tr-TR" b="1" dirty="0" smtClean="0"/>
              <a:t>Pratikte ÇED aşağıda verilen konular üzerinde yoğunlaşmıştır :</a:t>
            </a:r>
          </a:p>
          <a:p>
            <a:pPr lvl="1" algn="just"/>
            <a:r>
              <a:rPr lang="tr-TR" sz="1600" dirty="0" smtClean="0"/>
              <a:t> </a:t>
            </a:r>
            <a:r>
              <a:rPr lang="tr-TR" sz="2400" dirty="0" smtClean="0"/>
              <a:t>Projenin, bölgenin temel doğal kaynaklarına yapacağı doğrudan etkiler (su,hava,toprak,flora,fauna) ,</a:t>
            </a:r>
          </a:p>
          <a:p>
            <a:pPr lvl="1" algn="just"/>
            <a:r>
              <a:rPr lang="tr-TR" sz="2400" dirty="0" smtClean="0"/>
              <a:t> Doğrudan etkilenen kişilerin sağlık ve güvenlikleri (ses ve toz) ,</a:t>
            </a:r>
          </a:p>
          <a:p>
            <a:pPr lvl="1" algn="just">
              <a:lnSpc>
                <a:spcPct val="150000"/>
              </a:lnSpc>
            </a:pPr>
            <a:r>
              <a:rPr lang="tr-TR" sz="2400" dirty="0" smtClean="0"/>
              <a:t> Mülk kaybı, kaynakların azalması, değişen gelirler ve sosyal kurumun değişmesi gibi dolaylı sosyal ve ekonomik sonuçlar</a:t>
            </a:r>
          </a:p>
          <a:p>
            <a:pPr algn="jus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103</a:t>
            </a:fld>
            <a:endParaRPr lang="tr-TR" dirty="0"/>
          </a:p>
        </p:txBody>
      </p:sp>
    </p:spTree>
    <p:extLst>
      <p:ext uri="{BB962C8B-B14F-4D97-AF65-F5344CB8AC3E}">
        <p14:creationId xmlns:p14="http://schemas.microsoft.com/office/powerpoint/2010/main" xmlns="" val="12761846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58452" y="133865"/>
            <a:ext cx="10018713" cy="582827"/>
          </a:xfrm>
        </p:spPr>
        <p:txBody>
          <a:bodyPr>
            <a:normAutofit fontScale="90000"/>
          </a:bodyPr>
          <a:lstStyle/>
          <a:p>
            <a:r>
              <a:rPr lang="tr-TR" dirty="0" smtClean="0"/>
              <a:t>ÇED YÖNTEMLERİNE GENEL BAKIŞ </a:t>
            </a:r>
            <a:endParaRPr lang="tr-TR" dirty="0"/>
          </a:p>
        </p:txBody>
      </p:sp>
      <p:sp>
        <p:nvSpPr>
          <p:cNvPr id="3" name="2 İçerik Yer Tutucusu"/>
          <p:cNvSpPr>
            <a:spLocks noGrp="1"/>
          </p:cNvSpPr>
          <p:nvPr>
            <p:ph idx="1"/>
          </p:nvPr>
        </p:nvSpPr>
        <p:spPr>
          <a:xfrm>
            <a:off x="1484310" y="1037967"/>
            <a:ext cx="10018713" cy="4868563"/>
          </a:xfrm>
        </p:spPr>
        <p:txBody>
          <a:bodyPr/>
          <a:lstStyle/>
          <a:p>
            <a:pPr>
              <a:lnSpc>
                <a:spcPct val="150000"/>
              </a:lnSpc>
              <a:buNone/>
            </a:pPr>
            <a:r>
              <a:rPr lang="tr-TR" dirty="0" smtClean="0"/>
              <a:t>ÇED çalışmalarında kullanılacak yöntemler “Metodolojiler ve teknikler” olmak üzere iki gruba ayrılır: </a:t>
            </a:r>
          </a:p>
          <a:p>
            <a:pPr>
              <a:lnSpc>
                <a:spcPct val="150000"/>
              </a:lnSpc>
            </a:pPr>
            <a:r>
              <a:rPr lang="tr-TR" dirty="0" smtClean="0"/>
              <a:t>Eleme ve kapsam belirleme aşamalarında kullanılan ve genellikle kaba bir nicelikselleştirmeyi amaçlayan yöntemler metodolojiler sınıfına,</a:t>
            </a:r>
          </a:p>
          <a:p>
            <a:pPr>
              <a:lnSpc>
                <a:spcPct val="150000"/>
              </a:lnSpc>
            </a:pPr>
            <a:r>
              <a:rPr lang="tr-TR" dirty="0" smtClean="0"/>
              <a:t>Etkilerin değerlendirilmesi ve öngörü aşamasında kullanılan ve genellikle ayrıntılı nicelikselleştirmeyi amaçlayan yöntemler teknikler sınıfına dahildir,</a:t>
            </a:r>
          </a:p>
          <a:p>
            <a:pPr>
              <a:lnSpc>
                <a:spcPct val="150000"/>
              </a:lnSpc>
              <a:buNone/>
            </a:pPr>
            <a:r>
              <a:rPr lang="tr-TR" dirty="0" smtClean="0"/>
              <a:t> </a:t>
            </a:r>
          </a:p>
          <a:p>
            <a:pPr>
              <a:lnSpc>
                <a:spcPct val="150000"/>
              </a:lnSpc>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104</a:t>
            </a:fld>
            <a:endParaRPr lang="tr-TR"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122" y="199768"/>
            <a:ext cx="10040424" cy="755821"/>
          </a:xfrm>
        </p:spPr>
        <p:txBody>
          <a:bodyPr>
            <a:normAutofit/>
          </a:bodyPr>
          <a:lstStyle/>
          <a:p>
            <a:r>
              <a:rPr lang="tr-TR" sz="3600" dirty="0" smtClean="0"/>
              <a:t>ÇED YÖNTEMLERİNE GENEL BAKIŞ</a:t>
            </a:r>
            <a:endParaRPr lang="tr-TR" sz="3600" dirty="0"/>
          </a:p>
        </p:txBody>
      </p:sp>
      <p:sp>
        <p:nvSpPr>
          <p:cNvPr id="3" name="2 İçerik Yer Tutucusu"/>
          <p:cNvSpPr>
            <a:spLocks noGrp="1"/>
          </p:cNvSpPr>
          <p:nvPr>
            <p:ph idx="1"/>
          </p:nvPr>
        </p:nvSpPr>
        <p:spPr>
          <a:xfrm>
            <a:off x="1482811" y="1545140"/>
            <a:ext cx="10020212" cy="4139564"/>
          </a:xfrm>
        </p:spPr>
        <p:txBody>
          <a:bodyPr/>
          <a:lstStyle/>
          <a:p>
            <a:pPr algn="just">
              <a:lnSpc>
                <a:spcPct val="150000"/>
              </a:lnSpc>
              <a:buNone/>
            </a:pPr>
            <a:r>
              <a:rPr lang="tr-TR" dirty="0" smtClean="0"/>
              <a:t>ÇED için kullanılan metodolojiler; Üst üste bindirme, kontrol listeleri, etkileşim matrisleri, Ağ-Sistem diyagramları ve </a:t>
            </a:r>
            <a:r>
              <a:rPr lang="tr-TR" dirty="0" err="1" smtClean="0"/>
              <a:t>adaptif</a:t>
            </a:r>
            <a:r>
              <a:rPr lang="tr-TR" dirty="0" smtClean="0"/>
              <a:t> çevresel etki değerlendirmesi gibi yöntemlerdir.</a:t>
            </a:r>
          </a:p>
          <a:p>
            <a:pPr algn="just">
              <a:lnSpc>
                <a:spcPct val="150000"/>
              </a:lnSpc>
              <a:buNone/>
            </a:pPr>
            <a:r>
              <a:rPr lang="tr-TR" dirty="0" smtClean="0"/>
              <a:t>Teknikler ise; Ana hatlarıyla matematiksel model uygulamaları ile veri toplama değerlendirme ve yorumlama çalışmalarından meydana gelmektedir.</a:t>
            </a:r>
          </a:p>
        </p:txBody>
      </p:sp>
      <p:sp>
        <p:nvSpPr>
          <p:cNvPr id="4" name="3 Slayt Numarası Yer Tutucusu"/>
          <p:cNvSpPr>
            <a:spLocks noGrp="1"/>
          </p:cNvSpPr>
          <p:nvPr>
            <p:ph type="sldNum" sz="quarter" idx="12"/>
          </p:nvPr>
        </p:nvSpPr>
        <p:spPr/>
        <p:txBody>
          <a:bodyPr/>
          <a:lstStyle/>
          <a:p>
            <a:fld id="{CCDD91AA-F5A4-454C-9208-F07C8F977E0B}" type="slidenum">
              <a:rPr lang="tr-TR" smtClean="0"/>
              <a:pPr/>
              <a:t>105</a:t>
            </a:fld>
            <a:endParaRPr lang="tr-TR"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83165" y="199768"/>
            <a:ext cx="10040424" cy="640491"/>
          </a:xfrm>
        </p:spPr>
        <p:txBody>
          <a:bodyPr>
            <a:normAutofit/>
          </a:bodyPr>
          <a:lstStyle/>
          <a:p>
            <a:r>
              <a:rPr lang="tr-TR" sz="3600" dirty="0" smtClean="0"/>
              <a:t>ÇED YÖNTEMLERİNE GENEL BAKIŞ</a:t>
            </a:r>
            <a:endParaRPr lang="tr-TR" sz="3600" dirty="0"/>
          </a:p>
        </p:txBody>
      </p:sp>
      <p:sp>
        <p:nvSpPr>
          <p:cNvPr id="3" name="2 İçerik Yer Tutucusu"/>
          <p:cNvSpPr>
            <a:spLocks noGrp="1"/>
          </p:cNvSpPr>
          <p:nvPr>
            <p:ph idx="1"/>
          </p:nvPr>
        </p:nvSpPr>
        <p:spPr>
          <a:xfrm>
            <a:off x="1484310" y="1169772"/>
            <a:ext cx="10023949" cy="4802659"/>
          </a:xfrm>
        </p:spPr>
        <p:txBody>
          <a:bodyPr>
            <a:normAutofit lnSpcReduction="10000"/>
          </a:bodyPr>
          <a:lstStyle/>
          <a:p>
            <a:pPr>
              <a:buNone/>
            </a:pPr>
            <a:r>
              <a:rPr lang="tr-TR" dirty="0" smtClean="0"/>
              <a:t>ÇED için kullanılan metodolojilerin aşağıdaki nitelikleri taşıması istenir;</a:t>
            </a:r>
          </a:p>
          <a:p>
            <a:pPr lvl="1"/>
            <a:r>
              <a:rPr lang="tr-TR" dirty="0" smtClean="0"/>
              <a:t>Kapsamın genişliği</a:t>
            </a:r>
          </a:p>
          <a:p>
            <a:pPr lvl="1"/>
            <a:r>
              <a:rPr lang="tr-TR" dirty="0" smtClean="0"/>
              <a:t>Elastiklik</a:t>
            </a:r>
          </a:p>
          <a:p>
            <a:pPr lvl="1"/>
            <a:r>
              <a:rPr lang="tr-TR" dirty="0" smtClean="0"/>
              <a:t>Ayırıcılık</a:t>
            </a:r>
          </a:p>
          <a:p>
            <a:pPr lvl="1"/>
            <a:r>
              <a:rPr lang="tr-TR" dirty="0" smtClean="0"/>
              <a:t>Nesnellik</a:t>
            </a:r>
          </a:p>
          <a:p>
            <a:pPr lvl="1"/>
            <a:r>
              <a:rPr lang="tr-TR" dirty="0" smtClean="0"/>
              <a:t>Uzmanlık</a:t>
            </a:r>
          </a:p>
          <a:p>
            <a:pPr lvl="1"/>
            <a:r>
              <a:rPr lang="tr-TR" dirty="0" smtClean="0"/>
              <a:t>Düzey</a:t>
            </a:r>
          </a:p>
          <a:p>
            <a:pPr lvl="1"/>
            <a:r>
              <a:rPr lang="tr-TR" dirty="0" smtClean="0"/>
              <a:t>Kriterlerin tanımlanması</a:t>
            </a:r>
          </a:p>
          <a:p>
            <a:pPr lvl="1"/>
            <a:r>
              <a:rPr lang="tr-TR" dirty="0" smtClean="0"/>
              <a:t>Kestirimlerin somutluğu ve niceliksellik</a:t>
            </a:r>
          </a:p>
          <a:p>
            <a:pPr lvl="1"/>
            <a:r>
              <a:rPr lang="tr-TR" dirty="0" smtClean="0"/>
              <a:t>Bütünleşik yaklaşım</a:t>
            </a:r>
          </a:p>
          <a:p>
            <a:pPr lvl="1"/>
            <a:r>
              <a:rPr lang="tr-TR" dirty="0" smtClean="0"/>
              <a:t>Seçicilik</a:t>
            </a:r>
          </a:p>
        </p:txBody>
      </p:sp>
      <p:sp>
        <p:nvSpPr>
          <p:cNvPr id="4" name="3 Slayt Numarası Yer Tutucusu"/>
          <p:cNvSpPr>
            <a:spLocks noGrp="1"/>
          </p:cNvSpPr>
          <p:nvPr>
            <p:ph type="sldNum" sz="quarter" idx="12"/>
          </p:nvPr>
        </p:nvSpPr>
        <p:spPr/>
        <p:txBody>
          <a:bodyPr/>
          <a:lstStyle/>
          <a:p>
            <a:fld id="{CCDD91AA-F5A4-454C-9208-F07C8F977E0B}" type="slidenum">
              <a:rPr lang="tr-TR" smtClean="0"/>
              <a:pPr/>
              <a:t>106</a:t>
            </a:fld>
            <a:endParaRPr lang="tr-TR"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2549" y="240958"/>
            <a:ext cx="10023948" cy="780534"/>
          </a:xfrm>
        </p:spPr>
        <p:txBody>
          <a:bodyPr>
            <a:normAutofit/>
          </a:bodyPr>
          <a:lstStyle/>
          <a:p>
            <a:r>
              <a:rPr lang="tr-TR" sz="3600" dirty="0" smtClean="0"/>
              <a:t>ÇED YÖNTEMLERİNE GENEL BAKIŞ</a:t>
            </a:r>
            <a:endParaRPr lang="tr-TR" sz="3600" dirty="0"/>
          </a:p>
        </p:txBody>
      </p:sp>
      <p:sp>
        <p:nvSpPr>
          <p:cNvPr id="3" name="2 İçerik Yer Tutucusu"/>
          <p:cNvSpPr>
            <a:spLocks noGrp="1"/>
          </p:cNvSpPr>
          <p:nvPr>
            <p:ph idx="1"/>
          </p:nvPr>
        </p:nvSpPr>
        <p:spPr>
          <a:xfrm>
            <a:off x="1474574" y="1762699"/>
            <a:ext cx="10028450" cy="4028501"/>
          </a:xfrm>
        </p:spPr>
        <p:txBody>
          <a:bodyPr/>
          <a:lstStyle/>
          <a:p>
            <a:pPr marL="457200" indent="-457200" algn="just">
              <a:lnSpc>
                <a:spcPct val="150000"/>
              </a:lnSpc>
              <a:buNone/>
            </a:pPr>
            <a:r>
              <a:rPr lang="tr-TR" b="1" dirty="0" smtClean="0"/>
              <a:t>	KAPSAMIN GENİŞLİĞİ</a:t>
            </a:r>
          </a:p>
          <a:p>
            <a:pPr marL="457200" indent="-457200" algn="just">
              <a:lnSpc>
                <a:spcPct val="150000"/>
              </a:lnSpc>
              <a:buNone/>
            </a:pPr>
            <a:r>
              <a:rPr lang="tr-TR" sz="2000" dirty="0" smtClean="0"/>
              <a:t>	</a:t>
            </a:r>
            <a:r>
              <a:rPr lang="tr-TR" dirty="0" smtClean="0"/>
              <a:t>Günümüzde çevre sorunlarına yaklaşımda uygulanan düşünce sistematiği, “ekosistem yaklaşımından” hareket eder. ÇED çalışmalarının çerçevesinin ekosistem yaklaşımı ile çizilmesi mümkün olduğunca geniş bir kapsamın başlangıçta garantilenmesi anlamına gelir.</a:t>
            </a:r>
          </a:p>
          <a:p>
            <a:pPr marL="457200" indent="-457200" algn="just">
              <a:lnSpc>
                <a:spcPct val="150000"/>
              </a:lnSpc>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107</a:t>
            </a:fld>
            <a:endParaRPr lang="tr-TR"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67835" y="142104"/>
            <a:ext cx="10018713" cy="558114"/>
          </a:xfrm>
        </p:spPr>
        <p:txBody>
          <a:bodyPr>
            <a:normAutofit fontScale="90000"/>
          </a:bodyPr>
          <a:lstStyle/>
          <a:p>
            <a:r>
              <a:rPr lang="tr-TR" dirty="0" smtClean="0"/>
              <a:t>ÇED YÖNTEMLERİNE GENEL BAKIŞ</a:t>
            </a:r>
            <a:endParaRPr lang="tr-TR" dirty="0"/>
          </a:p>
        </p:txBody>
      </p:sp>
      <p:sp>
        <p:nvSpPr>
          <p:cNvPr id="3" name="2 İçerik Yer Tutucusu"/>
          <p:cNvSpPr>
            <a:spLocks noGrp="1"/>
          </p:cNvSpPr>
          <p:nvPr>
            <p:ph idx="1"/>
          </p:nvPr>
        </p:nvSpPr>
        <p:spPr>
          <a:xfrm>
            <a:off x="1484310" y="1169773"/>
            <a:ext cx="10018713" cy="4621427"/>
          </a:xfrm>
        </p:spPr>
        <p:txBody>
          <a:bodyPr/>
          <a:lstStyle/>
          <a:p>
            <a:pPr>
              <a:lnSpc>
                <a:spcPct val="150000"/>
              </a:lnSpc>
              <a:buNone/>
            </a:pPr>
            <a:r>
              <a:rPr lang="tr-TR" b="1" dirty="0" smtClean="0"/>
              <a:t>	ELASTİKLİK</a:t>
            </a:r>
          </a:p>
          <a:p>
            <a:pPr algn="just">
              <a:lnSpc>
                <a:spcPct val="150000"/>
              </a:lnSpc>
              <a:buNone/>
            </a:pPr>
            <a:r>
              <a:rPr lang="tr-TR" dirty="0" smtClean="0"/>
              <a:t>	Metodolojiler ; proje türü , boyutları ve çevresel ortamların farklılığına, planlanan faaliyetlerin kendine özgü niteliklerine uyum gösterebilecek şekilde çok yönlü kullanıma elverişli ve elastik olmalıdır.</a:t>
            </a:r>
          </a:p>
          <a:p>
            <a:pPr algn="just">
              <a:lnSpc>
                <a:spcPct val="150000"/>
              </a:lnSpc>
              <a:buNone/>
            </a:pPr>
            <a:r>
              <a:rPr lang="tr-TR" dirty="0" smtClean="0"/>
              <a:t>	İncelenecek her çevresel ortam ve bu ortamlarda yer alması düşünülen her proje kendine özgü niteliklere sahiptir. </a:t>
            </a:r>
          </a:p>
          <a:p>
            <a:pPr>
              <a:lnSpc>
                <a:spcPct val="150000"/>
              </a:lnSpc>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108</a:t>
            </a:fld>
            <a:endParaRPr lang="tr-TR"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5500" y="158579"/>
            <a:ext cx="10018713" cy="549876"/>
          </a:xfrm>
        </p:spPr>
        <p:txBody>
          <a:bodyPr>
            <a:normAutofit fontScale="90000"/>
          </a:bodyPr>
          <a:lstStyle/>
          <a:p>
            <a:r>
              <a:rPr lang="tr-TR" dirty="0" smtClean="0"/>
              <a:t>ÇED YÖNTEMLERİNE GENEL BAKIŞ</a:t>
            </a:r>
            <a:endParaRPr lang="tr-TR" dirty="0"/>
          </a:p>
        </p:txBody>
      </p:sp>
      <p:sp>
        <p:nvSpPr>
          <p:cNvPr id="3" name="2 İçerik Yer Tutucusu"/>
          <p:cNvSpPr>
            <a:spLocks noGrp="1"/>
          </p:cNvSpPr>
          <p:nvPr>
            <p:ph idx="1"/>
          </p:nvPr>
        </p:nvSpPr>
        <p:spPr>
          <a:xfrm>
            <a:off x="1500786" y="1079155"/>
            <a:ext cx="10018713" cy="4720281"/>
          </a:xfrm>
        </p:spPr>
        <p:txBody>
          <a:bodyPr/>
          <a:lstStyle/>
          <a:p>
            <a:pPr>
              <a:lnSpc>
                <a:spcPct val="150000"/>
              </a:lnSpc>
              <a:buNone/>
            </a:pPr>
            <a:r>
              <a:rPr lang="tr-TR" b="1" dirty="0" smtClean="0"/>
              <a:t>	AYIRICILIK</a:t>
            </a:r>
          </a:p>
          <a:p>
            <a:pPr algn="just">
              <a:lnSpc>
                <a:spcPct val="150000"/>
              </a:lnSpc>
              <a:buNone/>
            </a:pPr>
            <a:r>
              <a:rPr lang="tr-TR" dirty="0" smtClean="0"/>
              <a:t>	Bir ÇED çalışması , sadece planlanan faaliyetlerin etkileri sonucunda çevrenin mevcut durumunda gelecekte meydana gelebilecek kısa ve uzun vadeli değişimlerin belirlenmesini amaçlar.</a:t>
            </a:r>
          </a:p>
          <a:p>
            <a:pPr algn="just">
              <a:lnSpc>
                <a:spcPct val="150000"/>
              </a:lnSpc>
              <a:buNone/>
            </a:pPr>
            <a:endParaRPr lang="tr-TR" dirty="0" smtClean="0"/>
          </a:p>
          <a:p>
            <a:pPr>
              <a:lnSpc>
                <a:spcPct val="150000"/>
              </a:lnSpc>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109</a:t>
            </a:fld>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ÇED’in Faydaları</a:t>
            </a:r>
            <a:endParaRPr lang="tr-TR" dirty="0"/>
          </a:p>
        </p:txBody>
      </p:sp>
      <p:sp>
        <p:nvSpPr>
          <p:cNvPr id="3" name="İçerik Yer Tutucusu 2"/>
          <p:cNvSpPr>
            <a:spLocks noGrp="1"/>
          </p:cNvSpPr>
          <p:nvPr>
            <p:ph idx="1"/>
          </p:nvPr>
        </p:nvSpPr>
        <p:spPr/>
        <p:txBody>
          <a:bodyPr/>
          <a:lstStyle/>
          <a:p>
            <a:r>
              <a:rPr lang="tr-TR" dirty="0"/>
              <a:t>Tasarım aşamasında ortaya çıkabilecek olumsuz durumları önceden görerek “etkisiz hale getirmesi için gerekli tedbirleri ortaya koyması, olumsuz etkilerin minimize edilmesini sağlaması”</a:t>
            </a:r>
          </a:p>
          <a:p>
            <a:r>
              <a:rPr lang="tr-TR" dirty="0"/>
              <a:t>Proje sahibi için maliyet-azaltıcı seçenekler sunması,</a:t>
            </a:r>
          </a:p>
          <a:p>
            <a:r>
              <a:rPr lang="tr-TR" dirty="0"/>
              <a:t>Karar verme sürecine yönelik daha güvenilir, bütünsel ve işbirlikçi bir yaklaşım , demokrasiye katkı.</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11</a:t>
            </a:fld>
            <a:endParaRPr lang="tr-TR" dirty="0"/>
          </a:p>
        </p:txBody>
      </p:sp>
    </p:spTree>
    <p:extLst>
      <p:ext uri="{BB962C8B-B14F-4D97-AF65-F5344CB8AC3E}">
        <p14:creationId xmlns:p14="http://schemas.microsoft.com/office/powerpoint/2010/main" xmlns="" val="72968344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5500" y="166817"/>
            <a:ext cx="10018713" cy="549876"/>
          </a:xfrm>
        </p:spPr>
        <p:txBody>
          <a:bodyPr>
            <a:normAutofit fontScale="90000"/>
          </a:bodyPr>
          <a:lstStyle/>
          <a:p>
            <a:r>
              <a:rPr lang="tr-TR" dirty="0" smtClean="0"/>
              <a:t>ÇED YÖNTEMLERİNE GENEL BAKIŞ</a:t>
            </a:r>
            <a:endParaRPr lang="tr-TR" dirty="0"/>
          </a:p>
        </p:txBody>
      </p:sp>
      <p:sp>
        <p:nvSpPr>
          <p:cNvPr id="3" name="2 İçerik Yer Tutucusu"/>
          <p:cNvSpPr>
            <a:spLocks noGrp="1"/>
          </p:cNvSpPr>
          <p:nvPr>
            <p:ph idx="1"/>
          </p:nvPr>
        </p:nvSpPr>
        <p:spPr>
          <a:xfrm>
            <a:off x="1484310" y="1087395"/>
            <a:ext cx="10018713" cy="4703805"/>
          </a:xfrm>
        </p:spPr>
        <p:txBody>
          <a:bodyPr/>
          <a:lstStyle/>
          <a:p>
            <a:pPr>
              <a:buNone/>
            </a:pPr>
            <a:r>
              <a:rPr lang="tr-TR" b="1" dirty="0" smtClean="0"/>
              <a:t>	NESNELLİK</a:t>
            </a:r>
          </a:p>
          <a:p>
            <a:pPr algn="just">
              <a:buNone/>
            </a:pPr>
            <a:r>
              <a:rPr lang="tr-TR" dirty="0" smtClean="0"/>
              <a:t>	Nesnellik ÇED ‘ e yinelenebilirlik özelliği kazandırır. Çalışmayı kim veya hangi grup yaparsa yapın , yinelenebilir ve nesnel bir metodoloji ile aynı bilgi bazından hareketle zorunlu olarak aynı sonuçlara varması gerekir. Böylece çeşitli baskı gruplarının isteklerine uygun “ısmarlama ÇED” yapılması riski azalır.</a:t>
            </a:r>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110</a:t>
            </a:fld>
            <a:endParaRPr lang="tr-TR"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33738" y="142104"/>
            <a:ext cx="10018713" cy="558114"/>
          </a:xfrm>
        </p:spPr>
        <p:txBody>
          <a:bodyPr>
            <a:normAutofit fontScale="90000"/>
          </a:bodyPr>
          <a:lstStyle/>
          <a:p>
            <a:r>
              <a:rPr lang="tr-TR" dirty="0" smtClean="0"/>
              <a:t>ÇED YÖNTEMLERİNE GENEL BAKIŞ</a:t>
            </a:r>
            <a:endParaRPr lang="tr-TR" dirty="0"/>
          </a:p>
        </p:txBody>
      </p:sp>
      <p:sp>
        <p:nvSpPr>
          <p:cNvPr id="3" name="2 İçerik Yer Tutucusu"/>
          <p:cNvSpPr>
            <a:spLocks noGrp="1"/>
          </p:cNvSpPr>
          <p:nvPr>
            <p:ph idx="1"/>
          </p:nvPr>
        </p:nvSpPr>
        <p:spPr>
          <a:xfrm>
            <a:off x="1484310" y="1202725"/>
            <a:ext cx="10018713" cy="4588476"/>
          </a:xfrm>
        </p:spPr>
        <p:txBody>
          <a:bodyPr>
            <a:normAutofit/>
          </a:bodyPr>
          <a:lstStyle/>
          <a:p>
            <a:pPr>
              <a:buNone/>
            </a:pPr>
            <a:r>
              <a:rPr lang="tr-TR" b="1" dirty="0" smtClean="0"/>
              <a:t>	UZMANLIK</a:t>
            </a:r>
          </a:p>
          <a:p>
            <a:pPr algn="just">
              <a:buNone/>
            </a:pPr>
            <a:r>
              <a:rPr lang="tr-TR" dirty="0" smtClean="0"/>
              <a:t>	</a:t>
            </a:r>
            <a:r>
              <a:rPr lang="tr-TR" sz="2000" dirty="0" smtClean="0"/>
              <a:t>Bazı çevresel etkilerin nicelikselleştirilmesinde güçlükler ortaya çıkabilir. Bu şartlar altında yapılacak değerlendirmelerin bir kısmı , istenen ölçüde somut ve objektif olmayacaktır. Böyle durumlarda , nicelikselleştirilemeyen etkilerin , yapılan çalışmaya en sağlıklı şekilde yansıtılabilmeleri için , konu üzerinde ayrıntılı bilgilere sahip uzmanların katkı sağlaması gerekir.</a:t>
            </a:r>
          </a:p>
          <a:p>
            <a:pPr algn="just">
              <a:buNone/>
            </a:pPr>
            <a:r>
              <a:rPr lang="tr-TR" sz="2000" dirty="0" smtClean="0"/>
              <a:t>	Örneğin ; 1993 yılında yürürlüğe giren ÇED Yönetmeliği’nde ÇED yapma yetkisinin kimlere verileceği konusunun ilerideki tarihte çıkarılacak bir tebliğ ile belirleneceği esası getirilirken, bu tebliğ hazırlanana kadar geçecek süre içinde “planlanan faaliyetin konusuyla ilgili en az 3 farklı meslek grubundan , en az lisans seviyesinde eğitim görmüş 3 yıl ve üstü mesleki tecrübeye sahip kişilerin ÇED raporunun hazırlanmasında görev alması ve raporların bu kişiler tarafından da imzalanması gereklidir.” hükmü yer almaktadır.</a:t>
            </a:r>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111</a:t>
            </a:fld>
            <a:endParaRPr lang="tr-TR"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2549" y="282146"/>
            <a:ext cx="10018713" cy="689919"/>
          </a:xfrm>
        </p:spPr>
        <p:txBody>
          <a:bodyPr>
            <a:normAutofit fontScale="90000"/>
          </a:bodyPr>
          <a:lstStyle/>
          <a:p>
            <a:r>
              <a:rPr lang="tr-TR" dirty="0" smtClean="0"/>
              <a:t>ÇED YÖNTEMLERİNE GENEL BAKIŞ</a:t>
            </a:r>
            <a:endParaRPr lang="tr-TR" dirty="0"/>
          </a:p>
        </p:txBody>
      </p:sp>
      <p:sp>
        <p:nvSpPr>
          <p:cNvPr id="3" name="2 İçerik Yer Tutucusu"/>
          <p:cNvSpPr>
            <a:spLocks noGrp="1"/>
          </p:cNvSpPr>
          <p:nvPr>
            <p:ph idx="1"/>
          </p:nvPr>
        </p:nvSpPr>
        <p:spPr>
          <a:xfrm>
            <a:off x="1484310" y="1252151"/>
            <a:ext cx="10018713" cy="4539049"/>
          </a:xfrm>
        </p:spPr>
        <p:txBody>
          <a:bodyPr/>
          <a:lstStyle/>
          <a:p>
            <a:pPr>
              <a:buNone/>
            </a:pPr>
            <a:r>
              <a:rPr lang="tr-TR" b="1" dirty="0" smtClean="0"/>
              <a:t>	DÜZEY</a:t>
            </a:r>
          </a:p>
          <a:p>
            <a:pPr algn="just">
              <a:buNone/>
            </a:pPr>
            <a:r>
              <a:rPr lang="tr-TR" dirty="0" smtClean="0"/>
              <a:t>	Bir ÇED çalışması, en geç ön raporun tartışmaya sunulmasıyla, kamunun eleştiri ve önerilerine açılır. Çeşitli baskı gruplarından ve etkiye maruz kalacak kesimlerden eleştiri gelmesi doğaldır. Esasen bu tartışma yöntemin bir parçasıdır. Ancak kullanılan yöntemlerin temeldeki eksikliklerine ve hatalarına yetkili kişiler tarafından bakılması tüm çalışmanın değerini bir anda sıfıra indirebilir. </a:t>
            </a:r>
          </a:p>
          <a:p>
            <a:pPr>
              <a:buNone/>
            </a:pPr>
            <a:endParaRPr lang="tr-TR" dirty="0" smtClean="0"/>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112</a:t>
            </a:fld>
            <a:endParaRPr lang="tr-TR"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6073" y="100913"/>
            <a:ext cx="10032186" cy="895865"/>
          </a:xfrm>
        </p:spPr>
        <p:txBody>
          <a:bodyPr>
            <a:normAutofit/>
          </a:bodyPr>
          <a:lstStyle/>
          <a:p>
            <a:r>
              <a:rPr lang="tr-TR" sz="3600" dirty="0" smtClean="0"/>
              <a:t>ÇED YÖNTEMLERİNE GENEL BAKIŞ</a:t>
            </a:r>
            <a:endParaRPr lang="tr-TR" sz="3600" dirty="0"/>
          </a:p>
        </p:txBody>
      </p:sp>
      <p:sp>
        <p:nvSpPr>
          <p:cNvPr id="3" name="2 İçerik Yer Tutucusu"/>
          <p:cNvSpPr>
            <a:spLocks noGrp="1"/>
          </p:cNvSpPr>
          <p:nvPr>
            <p:ph idx="1"/>
          </p:nvPr>
        </p:nvSpPr>
        <p:spPr>
          <a:xfrm>
            <a:off x="1484310" y="1268627"/>
            <a:ext cx="10032187" cy="4522574"/>
          </a:xfrm>
        </p:spPr>
        <p:txBody>
          <a:bodyPr/>
          <a:lstStyle/>
          <a:p>
            <a:pPr algn="just">
              <a:buNone/>
            </a:pPr>
            <a:r>
              <a:rPr lang="tr-TR" b="1" dirty="0" smtClean="0"/>
              <a:t>	KRİTERLERİN TANIMLANMASI</a:t>
            </a:r>
          </a:p>
          <a:p>
            <a:pPr algn="just">
              <a:buNone/>
            </a:pPr>
            <a:r>
              <a:rPr lang="tr-TR" dirty="0" smtClean="0"/>
              <a:t>	ÇED çalışmasında kullanılan kriterlerin, değerlendirme ölçülerinin çevresel tahammül değerlerinin matematiksel modellerle kullanılan parametre değerlerinin keyfi olarak seçilmemesi gerekir. </a:t>
            </a:r>
          </a:p>
          <a:p>
            <a:pPr algn="just">
              <a:buNone/>
            </a:pPr>
            <a:r>
              <a:rPr lang="tr-TR" dirty="0" smtClean="0"/>
              <a:t>	Kriterlerin tanımlanması açısından ülkemizde son yıllarda önemli adımlar atılmıştır. Su ve hava kirliliği, Katı Atıklar gibi konulara ilişkin kapsamlı düzenlemeler mevcuttur. Bu düzenlemeler ile getirilen standartlar planlanan faaliyetlerin çevreye yapacağı etkilerin kestiriminden sonra yapılacak değerlendirmelerde tartışmasız ölçüler oluşturur.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113</a:t>
            </a:fld>
            <a:endParaRPr lang="tr-TR"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109151"/>
            <a:ext cx="10023948" cy="879389"/>
          </a:xfrm>
        </p:spPr>
        <p:txBody>
          <a:bodyPr>
            <a:normAutofit/>
          </a:bodyPr>
          <a:lstStyle/>
          <a:p>
            <a:r>
              <a:rPr lang="tr-TR" sz="3600" dirty="0" smtClean="0"/>
              <a:t>ÇED YÖNTEMLERİNE GENEL BAKIŞ</a:t>
            </a:r>
            <a:endParaRPr lang="tr-TR" sz="3600" dirty="0"/>
          </a:p>
        </p:txBody>
      </p:sp>
      <p:sp>
        <p:nvSpPr>
          <p:cNvPr id="3" name="2 İçerik Yer Tutucusu"/>
          <p:cNvSpPr>
            <a:spLocks noGrp="1"/>
          </p:cNvSpPr>
          <p:nvPr>
            <p:ph idx="1"/>
          </p:nvPr>
        </p:nvSpPr>
        <p:spPr>
          <a:xfrm>
            <a:off x="1484310" y="1112108"/>
            <a:ext cx="10023949" cy="4728519"/>
          </a:xfrm>
        </p:spPr>
        <p:txBody>
          <a:bodyPr/>
          <a:lstStyle/>
          <a:p>
            <a:pPr>
              <a:buNone/>
            </a:pPr>
            <a:r>
              <a:rPr lang="tr-TR" b="1" dirty="0" smtClean="0"/>
              <a:t>	KESTİRİMLERİN SOMUTLUĞU VE NİCELİKSELLİK</a:t>
            </a:r>
          </a:p>
          <a:p>
            <a:pPr algn="just">
              <a:buNone/>
            </a:pPr>
            <a:r>
              <a:rPr lang="tr-TR" dirty="0" smtClean="0"/>
              <a:t>	Çevrenin korunması amacı ile yapılan çalışmaların temel şartı, bir çevresel sistemin ölçülebilir öğelerinin tanımladığı başlangıç denge koşullarının belirlenmesi ve söz konusu öğelerin zaman içinde izlenerek, bu dengelerde sapmaların oluşup oluşmadığının belirlenmesidir.</a:t>
            </a:r>
          </a:p>
          <a:p>
            <a:pPr algn="just">
              <a:buNone/>
            </a:pPr>
            <a:r>
              <a:rPr lang="tr-TR" dirty="0" smtClean="0"/>
              <a:t>	Bir ÇED çalışmasında, etkilerin kestirimi için uygulanacak yöntemler, tüm çalışmanın değeri ve tutarlılığı açısından önem taşır. Yetersiz, eksik ve özellikle </a:t>
            </a:r>
            <a:r>
              <a:rPr lang="tr-TR" dirty="0" err="1" smtClean="0"/>
              <a:t>subjektif</a:t>
            </a:r>
            <a:r>
              <a:rPr lang="tr-TR" dirty="0" smtClean="0"/>
              <a:t> yöntemlerin kullanılmış olması, ÇED için temel bir hatadır.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114</a:t>
            </a:fld>
            <a:endParaRPr lang="tr-TR"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0786" y="117389"/>
            <a:ext cx="10023948" cy="887627"/>
          </a:xfrm>
        </p:spPr>
        <p:txBody>
          <a:bodyPr>
            <a:normAutofit/>
          </a:bodyPr>
          <a:lstStyle/>
          <a:p>
            <a:r>
              <a:rPr lang="tr-TR" sz="3600" dirty="0" smtClean="0"/>
              <a:t>ÇED YÖNTEMLERİNE GENEL BAKIŞ</a:t>
            </a:r>
            <a:endParaRPr lang="tr-TR" sz="3600" dirty="0"/>
          </a:p>
        </p:txBody>
      </p:sp>
      <p:sp>
        <p:nvSpPr>
          <p:cNvPr id="3" name="2 İçerik Yer Tutucusu"/>
          <p:cNvSpPr>
            <a:spLocks noGrp="1"/>
          </p:cNvSpPr>
          <p:nvPr>
            <p:ph idx="1"/>
          </p:nvPr>
        </p:nvSpPr>
        <p:spPr>
          <a:xfrm>
            <a:off x="1517261" y="1235676"/>
            <a:ext cx="10023949" cy="4448433"/>
          </a:xfrm>
        </p:spPr>
        <p:txBody>
          <a:bodyPr/>
          <a:lstStyle/>
          <a:p>
            <a:pPr algn="just">
              <a:buNone/>
            </a:pPr>
            <a:r>
              <a:rPr lang="tr-TR" b="1" dirty="0" smtClean="0"/>
              <a:t>	BÜTÜNLEŞİK YAKLAŞIM</a:t>
            </a:r>
          </a:p>
          <a:p>
            <a:pPr algn="just">
              <a:buNone/>
            </a:pPr>
            <a:r>
              <a:rPr lang="tr-TR" dirty="0" smtClean="0"/>
              <a:t>	Uygulanan metodoloji ve teknikler, çevrenin çeşitli öğeleri arasında genellikle lineer olmayan, </a:t>
            </a:r>
            <a:r>
              <a:rPr lang="tr-TR" dirty="0" err="1" smtClean="0"/>
              <a:t>stokastik</a:t>
            </a:r>
            <a:r>
              <a:rPr lang="tr-TR" dirty="0" smtClean="0"/>
              <a:t> özelliklere sahip ve geri bildirim bağlantıları olan, çok karmaşık ilişkileri dikkate alınarak, konuya bütünleşik bir ekosistem yaklaşımı ile açıklık getirilmesini sağlayabilmektir.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115</a:t>
            </a:fld>
            <a:endParaRPr lang="tr-TR"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0787" y="117389"/>
            <a:ext cx="10032186" cy="879389"/>
          </a:xfrm>
        </p:spPr>
        <p:txBody>
          <a:bodyPr>
            <a:normAutofit/>
          </a:bodyPr>
          <a:lstStyle/>
          <a:p>
            <a:r>
              <a:rPr lang="tr-TR" sz="3600" dirty="0" smtClean="0"/>
              <a:t>ÇED YÖNTEMLERİNE GENEL BAKIŞ</a:t>
            </a:r>
            <a:endParaRPr lang="tr-TR" sz="3600" dirty="0"/>
          </a:p>
        </p:txBody>
      </p:sp>
      <p:sp>
        <p:nvSpPr>
          <p:cNvPr id="3" name="2 İçerik Yer Tutucusu"/>
          <p:cNvSpPr>
            <a:spLocks noGrp="1"/>
          </p:cNvSpPr>
          <p:nvPr>
            <p:ph idx="1"/>
          </p:nvPr>
        </p:nvSpPr>
        <p:spPr>
          <a:xfrm>
            <a:off x="1484310" y="1219201"/>
            <a:ext cx="10040425" cy="4572000"/>
          </a:xfrm>
        </p:spPr>
        <p:txBody>
          <a:bodyPr/>
          <a:lstStyle/>
          <a:p>
            <a:pPr>
              <a:buNone/>
            </a:pPr>
            <a:r>
              <a:rPr lang="tr-TR" b="1" dirty="0" smtClean="0"/>
              <a:t>	SEÇİCİLİK</a:t>
            </a:r>
          </a:p>
          <a:p>
            <a:pPr algn="just">
              <a:buNone/>
            </a:pPr>
            <a:r>
              <a:rPr lang="tr-TR" dirty="0" smtClean="0"/>
              <a:t>	Uygulanan metodoloji, kritik marjinal ve özellikle tehlikeli etkilerin diğer etkiler arasından seçilebilmesini mümkün kılmalıdır. ÇED yaklaşımı başlangıcından beri çeşitli yöntemler uygulanmış, her bir yöntemin güçlü ve zayıf yönleri ortaya koyulmuştur. Ancak henüz ideal bir yöntem bulunamamıştır. </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116</a:t>
            </a:fld>
            <a:endParaRPr lang="tr-TR"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6647" y="150341"/>
            <a:ext cx="10032186" cy="895865"/>
          </a:xfrm>
        </p:spPr>
        <p:txBody>
          <a:bodyPr>
            <a:normAutofit/>
          </a:bodyPr>
          <a:lstStyle/>
          <a:p>
            <a:r>
              <a:rPr lang="tr-TR" sz="3600" dirty="0" smtClean="0"/>
              <a:t>ÖRTMELER YÖNTEMİ</a:t>
            </a:r>
            <a:endParaRPr lang="tr-TR" sz="3600" dirty="0"/>
          </a:p>
        </p:txBody>
      </p:sp>
      <p:sp>
        <p:nvSpPr>
          <p:cNvPr id="3" name="2 İçerik Yer Tutucusu"/>
          <p:cNvSpPr>
            <a:spLocks noGrp="1"/>
          </p:cNvSpPr>
          <p:nvPr>
            <p:ph idx="1"/>
          </p:nvPr>
        </p:nvSpPr>
        <p:spPr>
          <a:xfrm>
            <a:off x="1484310" y="1005017"/>
            <a:ext cx="10048663" cy="4786184"/>
          </a:xfrm>
        </p:spPr>
        <p:txBody>
          <a:bodyPr/>
          <a:lstStyle/>
          <a:p>
            <a:pPr algn="just">
              <a:buNone/>
            </a:pPr>
            <a:r>
              <a:rPr lang="tr-TR" dirty="0" smtClean="0"/>
              <a:t>	Örtmeler yöntemi başlangıçta şehir planlama çalışmaları için geliştirilmiştir. Daha sonra bu yöntem çeşitli planlama çalışmaları için ve ÇED için kullanılmıştır. Bu yöntemde incelenen bölgenin çeşitli özelliklerini içeren haritalar üst üste bindirilerek ortak değerlendirmeye alınırlar. </a:t>
            </a:r>
          </a:p>
          <a:p>
            <a:pPr algn="just">
              <a:buNone/>
            </a:pPr>
            <a:r>
              <a:rPr lang="tr-TR" dirty="0" smtClean="0"/>
              <a:t>	Her bir haritada incelenen parametrenin çevresel değeri çeşitli koyuluklarla belirlenir. Haritaların üst üste koyulmasıyla ortak bileşik değerlendirme mümkün olur. Bu yöntemle genelde on ikiden fazla çevresel parametrenin değerlendirilmesi fiziksel olarak mümkün olmamaktadır.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117</a:t>
            </a:fld>
            <a:endParaRPr lang="tr-TR"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17262" y="133865"/>
            <a:ext cx="10023948" cy="879389"/>
          </a:xfrm>
        </p:spPr>
        <p:txBody>
          <a:bodyPr>
            <a:normAutofit/>
          </a:bodyPr>
          <a:lstStyle/>
          <a:p>
            <a:r>
              <a:rPr lang="tr-TR" sz="3600" dirty="0" smtClean="0"/>
              <a:t>ÖRTMELER YÖNTEMİ</a:t>
            </a:r>
            <a:endParaRPr lang="tr-TR" sz="3600" dirty="0"/>
          </a:p>
        </p:txBody>
      </p:sp>
      <p:sp>
        <p:nvSpPr>
          <p:cNvPr id="3" name="2 İçerik Yer Tutucusu"/>
          <p:cNvSpPr>
            <a:spLocks noGrp="1"/>
          </p:cNvSpPr>
          <p:nvPr>
            <p:ph idx="1"/>
          </p:nvPr>
        </p:nvSpPr>
        <p:spPr>
          <a:xfrm>
            <a:off x="1533737" y="766119"/>
            <a:ext cx="10048663" cy="5140412"/>
          </a:xfrm>
        </p:spPr>
        <p:txBody>
          <a:bodyPr/>
          <a:lstStyle/>
          <a:p>
            <a:pPr algn="just">
              <a:buNone/>
            </a:pPr>
            <a:r>
              <a:rPr lang="tr-TR" dirty="0" smtClean="0"/>
              <a:t>	Bu güçlüğü, aşabilmek için iki çözüm geliştirilmiştir:</a:t>
            </a:r>
          </a:p>
          <a:p>
            <a:pPr lvl="1" algn="just"/>
            <a:r>
              <a:rPr lang="tr-TR" dirty="0" smtClean="0"/>
              <a:t>Birincisi, bir ön aşamada birbiriyle yakın ilişkili olan parametrelerin bileşik etkilerinin tek bir haritada gösterilmesi ile değerlendirilecek harita sayısının azaltılmasıdır. </a:t>
            </a:r>
          </a:p>
          <a:p>
            <a:pPr lvl="1" algn="just"/>
            <a:r>
              <a:rPr lang="tr-TR" dirty="0" smtClean="0"/>
              <a:t>İkincisi, örtmeler yönteminin bilgisayara uyarlanmasıdır. Böylece incelenecek bölge yatay ve düşey çizgilerle ayrılarak pratik olarak sonsuz sayıda çevresel parametre ortaklaşa değerlendirilebilmektedir.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118</a:t>
            </a:fld>
            <a:endParaRPr lang="tr-TR"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125627"/>
            <a:ext cx="10015711" cy="887627"/>
          </a:xfrm>
        </p:spPr>
        <p:txBody>
          <a:bodyPr/>
          <a:lstStyle/>
          <a:p>
            <a:r>
              <a:rPr lang="tr-TR" dirty="0" smtClean="0"/>
              <a:t>ÖRTMELER YÖNTEMİ</a:t>
            </a:r>
            <a:endParaRPr lang="tr-TR" dirty="0"/>
          </a:p>
        </p:txBody>
      </p:sp>
      <p:sp>
        <p:nvSpPr>
          <p:cNvPr id="3" name="2 İçerik Yer Tutucusu"/>
          <p:cNvSpPr>
            <a:spLocks noGrp="1"/>
          </p:cNvSpPr>
          <p:nvPr>
            <p:ph idx="1"/>
          </p:nvPr>
        </p:nvSpPr>
        <p:spPr>
          <a:xfrm>
            <a:off x="1484310" y="1021492"/>
            <a:ext cx="10018713" cy="5173362"/>
          </a:xfrm>
        </p:spPr>
        <p:txBody>
          <a:bodyPr>
            <a:normAutofit/>
          </a:bodyPr>
          <a:lstStyle/>
          <a:p>
            <a:pPr algn="just">
              <a:buNone/>
            </a:pPr>
            <a:r>
              <a:rPr lang="tr-TR" dirty="0" smtClean="0"/>
              <a:t>	Bilgisayar kullanımının iki dezavantajı vardır:</a:t>
            </a:r>
          </a:p>
          <a:p>
            <a:pPr lvl="1" algn="just"/>
            <a:r>
              <a:rPr lang="tr-TR" dirty="0" smtClean="0"/>
              <a:t>Birincisi, bilgisayarda niteliksel özelliklerin veri olarak </a:t>
            </a:r>
            <a:r>
              <a:rPr lang="tr-TR" dirty="0" err="1" smtClean="0"/>
              <a:t>formülasyonunda</a:t>
            </a:r>
            <a:r>
              <a:rPr lang="tr-TR" dirty="0" smtClean="0"/>
              <a:t> ortaya çıkan güçlüklerdir.</a:t>
            </a:r>
          </a:p>
          <a:p>
            <a:pPr lvl="1" algn="just"/>
            <a:r>
              <a:rPr lang="tr-TR" dirty="0" smtClean="0"/>
              <a:t>İkincisi, bölgenin değerlendirilmesinde kullanılan karelerin yeterli derecede ayırıcı olabilmeleri için küçük tutulmaları gerekmektedir. Ancak bölgenin çok küçük karelere ayrılması çalışma için bilgisayara verilmesi gereken veri hacmini artırabilir. Karelerin büyük tutulması ise veri toplama ve hazırlama işlemini kolaylaştırmakla beraber bilgi kaybına ve tek bir kare içinde heterojen bilgi yapısına neden olmaktadır. </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119</a:t>
            </a:fld>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ÇED'İN ANA İLKELERİ</a:t>
            </a:r>
            <a:br>
              <a:rPr lang="tr-TR" b="1" dirty="0"/>
            </a:br>
            <a:endParaRPr lang="tr-TR" dirty="0"/>
          </a:p>
        </p:txBody>
      </p:sp>
      <p:sp>
        <p:nvSpPr>
          <p:cNvPr id="3" name="İçerik Yer Tutucusu 2"/>
          <p:cNvSpPr>
            <a:spLocks noGrp="1"/>
          </p:cNvSpPr>
          <p:nvPr>
            <p:ph idx="1"/>
          </p:nvPr>
        </p:nvSpPr>
        <p:spPr>
          <a:xfrm>
            <a:off x="2589212" y="2133599"/>
            <a:ext cx="8915400" cy="4311267"/>
          </a:xfrm>
        </p:spPr>
        <p:txBody>
          <a:bodyPr>
            <a:normAutofit/>
          </a:bodyPr>
          <a:lstStyle/>
          <a:p>
            <a:pPr marL="0" indent="0">
              <a:buNone/>
            </a:pPr>
            <a:r>
              <a:rPr lang="tr-TR" b="1" dirty="0" smtClean="0"/>
              <a:t>Planlama </a:t>
            </a:r>
            <a:r>
              <a:rPr lang="tr-TR" b="1" dirty="0"/>
              <a:t>süreciyle bütünleştirme</a:t>
            </a:r>
          </a:p>
          <a:p>
            <a:pPr marL="0" indent="0" algn="just">
              <a:buNone/>
            </a:pPr>
            <a:r>
              <a:rPr lang="tr-TR" dirty="0">
                <a:solidFill>
                  <a:srgbClr val="FF0000"/>
                </a:solidFill>
              </a:rPr>
              <a:t>Çevresel değerlendirme süreci</a:t>
            </a:r>
            <a:r>
              <a:rPr lang="tr-TR" dirty="0"/>
              <a:t>, çevresel konuların dikkate </a:t>
            </a:r>
            <a:r>
              <a:rPr lang="tr-TR" dirty="0" smtClean="0"/>
              <a:t>alınmasını sağlamak </a:t>
            </a:r>
            <a:r>
              <a:rPr lang="tr-TR" dirty="0"/>
              <a:t>için, </a:t>
            </a:r>
            <a:r>
              <a:rPr lang="tr-TR" dirty="0">
                <a:solidFill>
                  <a:srgbClr val="FF0000"/>
                </a:solidFill>
              </a:rPr>
              <a:t>planlama süreciyle </a:t>
            </a:r>
            <a:r>
              <a:rPr lang="tr-TR" dirty="0"/>
              <a:t>bütünleştirilmelidir. </a:t>
            </a:r>
            <a:endParaRPr lang="tr-TR" dirty="0" smtClean="0"/>
          </a:p>
          <a:p>
            <a:pPr marL="0" indent="0" algn="just">
              <a:buNone/>
            </a:pPr>
            <a:r>
              <a:rPr lang="tr-TR" dirty="0" smtClean="0"/>
              <a:t>İdeal </a:t>
            </a:r>
            <a:r>
              <a:rPr lang="tr-TR" dirty="0"/>
              <a:t>bir </a:t>
            </a:r>
            <a:r>
              <a:rPr lang="tr-TR" dirty="0" smtClean="0"/>
              <a:t>durumda, değerlendirme </a:t>
            </a:r>
            <a:r>
              <a:rPr lang="tr-TR" dirty="0"/>
              <a:t>projenin hazırlık süreciyle bütünleştirilir. </a:t>
            </a:r>
            <a:endParaRPr lang="tr-TR" dirty="0" smtClean="0"/>
          </a:p>
          <a:p>
            <a:pPr marL="0" indent="0" algn="just">
              <a:buNone/>
            </a:pPr>
            <a:r>
              <a:rPr lang="tr-TR" dirty="0" smtClean="0"/>
              <a:t>Bu </a:t>
            </a:r>
            <a:r>
              <a:rPr lang="tr-TR" dirty="0"/>
              <a:t>aynı zamanda </a:t>
            </a:r>
            <a:r>
              <a:rPr lang="tr-TR" dirty="0" smtClean="0"/>
              <a:t>değişik kısımlardan </a:t>
            </a:r>
            <a:r>
              <a:rPr lang="tr-TR" dirty="0"/>
              <a:t>sorumlu ekiplerin veya kişilerin birbirlerinin çalışmalarına etkin </a:t>
            </a:r>
            <a:r>
              <a:rPr lang="tr-TR" dirty="0" smtClean="0"/>
              <a:t>şekilde katılmaları </a:t>
            </a:r>
            <a:r>
              <a:rPr lang="tr-TR" dirty="0"/>
              <a:t>veya projeyi </a:t>
            </a:r>
            <a:r>
              <a:rPr lang="tr-TR" dirty="0" smtClean="0"/>
              <a:t>hazırlayanlarla değerlendirmeyi </a:t>
            </a:r>
            <a:r>
              <a:rPr lang="tr-TR" dirty="0"/>
              <a:t>yürütenler arasında </a:t>
            </a:r>
            <a:r>
              <a:rPr lang="tr-TR" dirty="0" smtClean="0"/>
              <a:t>daha yakın </a:t>
            </a:r>
            <a:r>
              <a:rPr lang="tr-TR" dirty="0"/>
              <a:t>temas ve bilgi alışverişi sağlamak anlamına gelir.</a:t>
            </a:r>
          </a:p>
        </p:txBody>
      </p:sp>
      <p:sp>
        <p:nvSpPr>
          <p:cNvPr id="5" name="Slayt Numarası Yer Tutucusu 4"/>
          <p:cNvSpPr>
            <a:spLocks noGrp="1"/>
          </p:cNvSpPr>
          <p:nvPr>
            <p:ph type="sldNum" sz="quarter" idx="12"/>
          </p:nvPr>
        </p:nvSpPr>
        <p:spPr/>
        <p:txBody>
          <a:bodyPr/>
          <a:lstStyle/>
          <a:p>
            <a:fld id="{C676E6CB-A5E6-4CD9-9F90-4ABAD8D55D81}" type="slidenum">
              <a:rPr lang="tr-TR" smtClean="0"/>
              <a:pPr/>
              <a:t>12</a:t>
            </a:fld>
            <a:endParaRPr lang="tr-TR" dirty="0"/>
          </a:p>
        </p:txBody>
      </p:sp>
    </p:spTree>
    <p:extLst>
      <p:ext uri="{BB962C8B-B14F-4D97-AF65-F5344CB8AC3E}">
        <p14:creationId xmlns:p14="http://schemas.microsoft.com/office/powerpoint/2010/main" xmlns="" val="3888954124"/>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33738" y="166816"/>
            <a:ext cx="10023948" cy="871151"/>
          </a:xfrm>
        </p:spPr>
        <p:txBody>
          <a:bodyPr/>
          <a:lstStyle/>
          <a:p>
            <a:r>
              <a:rPr lang="tr-TR" dirty="0" smtClean="0"/>
              <a:t>ÖRTMELER YÖNTEMİ</a:t>
            </a:r>
            <a:endParaRPr lang="tr-TR" dirty="0"/>
          </a:p>
        </p:txBody>
      </p:sp>
      <p:sp>
        <p:nvSpPr>
          <p:cNvPr id="3" name="2 İçerik Yer Tutucusu"/>
          <p:cNvSpPr>
            <a:spLocks noGrp="1"/>
          </p:cNvSpPr>
          <p:nvPr>
            <p:ph idx="1"/>
          </p:nvPr>
        </p:nvSpPr>
        <p:spPr>
          <a:xfrm>
            <a:off x="1484310" y="1046205"/>
            <a:ext cx="10023949" cy="5255741"/>
          </a:xfrm>
        </p:spPr>
        <p:txBody>
          <a:bodyPr/>
          <a:lstStyle/>
          <a:p>
            <a:pPr algn="just">
              <a:buNone/>
            </a:pPr>
            <a:r>
              <a:rPr lang="tr-TR" dirty="0" smtClean="0"/>
              <a:t>	Örtmeler yöntemi, ön değerlendirme aşamasında da başarı ile kullanılabilir. Örtmeler yöntemi ile hazırlanacak bir çevresel duyarlılık haritasında aşağıdaki hususlara yer verilmelidir:</a:t>
            </a:r>
          </a:p>
          <a:p>
            <a:pPr lvl="1" algn="just"/>
            <a:r>
              <a:rPr lang="tr-TR" dirty="0" smtClean="0"/>
              <a:t>İncelenen bölgenin çevresel kalitesi ve komşu bölgeler ile olan etkileşimleri, </a:t>
            </a:r>
          </a:p>
          <a:p>
            <a:pPr lvl="1" algn="just"/>
            <a:r>
              <a:rPr lang="tr-TR" dirty="0" smtClean="0"/>
              <a:t>Bölgenin genişliği ve bölgede bulunan çevresel kaynakların bolluğu veya kıtlığı, </a:t>
            </a:r>
          </a:p>
          <a:p>
            <a:pPr lvl="1" algn="just"/>
            <a:r>
              <a:rPr lang="tr-TR" dirty="0" smtClean="0"/>
              <a:t>Bölgenin çevresel gelişimlere olan duyarlılığı</a:t>
            </a:r>
          </a:p>
          <a:p>
            <a:pPr algn="just">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120</a:t>
            </a:fld>
            <a:endParaRPr lang="tr-TR"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6073" y="125627"/>
            <a:ext cx="10015711" cy="895865"/>
          </a:xfrm>
        </p:spPr>
        <p:txBody>
          <a:bodyPr>
            <a:normAutofit/>
          </a:bodyPr>
          <a:lstStyle/>
          <a:p>
            <a:r>
              <a:rPr lang="tr-TR" sz="3600" dirty="0" smtClean="0"/>
              <a:t>ÖRTMELER YÖNTEMİ</a:t>
            </a:r>
            <a:endParaRPr lang="tr-TR" sz="3600" dirty="0"/>
          </a:p>
        </p:txBody>
      </p:sp>
      <p:sp>
        <p:nvSpPr>
          <p:cNvPr id="3" name="2 İçerik Yer Tutucusu"/>
          <p:cNvSpPr>
            <a:spLocks noGrp="1"/>
          </p:cNvSpPr>
          <p:nvPr>
            <p:ph idx="1"/>
          </p:nvPr>
        </p:nvSpPr>
        <p:spPr>
          <a:xfrm>
            <a:off x="1484310" y="1227438"/>
            <a:ext cx="10048663" cy="4950940"/>
          </a:xfrm>
        </p:spPr>
        <p:txBody>
          <a:bodyPr>
            <a:normAutofit/>
          </a:bodyPr>
          <a:lstStyle/>
          <a:p>
            <a:pPr algn="just">
              <a:buNone/>
            </a:pPr>
            <a:r>
              <a:rPr lang="tr-TR" b="1" dirty="0" smtClean="0"/>
              <a:t>	ÖRTMELER YÖNTEMİNDE KISITLAMALAR</a:t>
            </a:r>
          </a:p>
          <a:p>
            <a:pPr lvl="1" algn="just"/>
            <a:r>
              <a:rPr lang="tr-TR" dirty="0" smtClean="0"/>
              <a:t>Bu yöntem planlanan faaliyet sonucunda, oluşabilecek çevresel etkilerin olasılıkları hakkında fikir vermez.</a:t>
            </a:r>
          </a:p>
          <a:p>
            <a:pPr lvl="1" algn="just"/>
            <a:r>
              <a:rPr lang="tr-TR" dirty="0" smtClean="0"/>
              <a:t>Dolaylı ve dolaysız etkilerin örtmeler yöntemi ile belirlenmesi ve kesin olarak değerlendirilmesi mümkün değildir.</a:t>
            </a:r>
          </a:p>
          <a:p>
            <a:pPr lvl="1" algn="just"/>
            <a:r>
              <a:rPr lang="tr-TR" dirty="0" smtClean="0"/>
              <a:t>Çalışmada kullanılan veriler uzun sürede ve yavaş bir şekilde oluşabilecek etkileri dikkate alsalar bile sonuçta tek veya sınırlı sayıda durum mümkün olur. Ancak uzaktan algılama yöntemleri bu durumu ortadan kaldırabilecek potansiyele sahiptir.</a:t>
            </a:r>
          </a:p>
          <a:p>
            <a:pPr lvl="1" algn="just"/>
            <a:r>
              <a:rPr lang="tr-TR" dirty="0" smtClean="0"/>
              <a:t>Yöntem </a:t>
            </a:r>
            <a:r>
              <a:rPr lang="tr-TR" dirty="0" err="1" smtClean="0"/>
              <a:t>subjektif</a:t>
            </a:r>
            <a:r>
              <a:rPr lang="tr-TR" dirty="0" smtClean="0"/>
              <a:t> olarak yapılan değerlendirmeler ile objektif olarak elde edilen veriler aracılığı ile yapılan gerçek kestirimleri aynı düzeyde dikkate alır ve bunlar arasında bir ayrım yapmaz.</a:t>
            </a:r>
          </a:p>
          <a:p>
            <a:pPr lvl="1" algn="just"/>
            <a:r>
              <a:rPr lang="tr-TR" dirty="0" smtClean="0"/>
              <a:t>Kültürel ve </a:t>
            </a:r>
            <a:r>
              <a:rPr lang="tr-TR" dirty="0" err="1" smtClean="0"/>
              <a:t>sosyoekenomik</a:t>
            </a:r>
            <a:r>
              <a:rPr lang="tr-TR" dirty="0" smtClean="0"/>
              <a:t> faktörler bu yöntemle yeterli bir biçimde değerlendirilemez.</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121</a:t>
            </a:fld>
            <a:endParaRPr lang="tr-TR"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9025" y="133865"/>
            <a:ext cx="10018713" cy="607541"/>
          </a:xfrm>
        </p:spPr>
        <p:txBody>
          <a:bodyPr>
            <a:normAutofit fontScale="90000"/>
          </a:bodyPr>
          <a:lstStyle/>
          <a:p>
            <a:r>
              <a:rPr lang="tr-TR" dirty="0" smtClean="0"/>
              <a:t>KONTROL LİSTESİ YÖNTEMLERİ</a:t>
            </a:r>
            <a:endParaRPr lang="tr-TR" dirty="0"/>
          </a:p>
        </p:txBody>
      </p:sp>
      <p:sp>
        <p:nvSpPr>
          <p:cNvPr id="3" name="2 İçerik Yer Tutucusu"/>
          <p:cNvSpPr>
            <a:spLocks noGrp="1"/>
          </p:cNvSpPr>
          <p:nvPr>
            <p:ph idx="1"/>
          </p:nvPr>
        </p:nvSpPr>
        <p:spPr>
          <a:xfrm>
            <a:off x="1484310" y="1861751"/>
            <a:ext cx="10018713" cy="3929449"/>
          </a:xfrm>
        </p:spPr>
        <p:txBody>
          <a:bodyPr/>
          <a:lstStyle/>
          <a:p>
            <a:r>
              <a:rPr lang="tr-TR" dirty="0" smtClean="0"/>
              <a:t>Kontrol listesi yöntemleri, akla gelebilecek çok çeşitli çevresel parametreleri içeren ve incelenen proje veya faaliyetin bu parametreler üzerindeki etkilerinin değerlendirilmesine olanak tanıyan bir metodolojidir.</a:t>
            </a:r>
          </a:p>
          <a:p>
            <a:r>
              <a:rPr lang="tr-TR" dirty="0" smtClean="0"/>
              <a:t>Kontrol listesi yöntemleri, herhangi bir faaliyetten doğabilecek dolaysız ve dolaylı etkileri içeren listelerin değerlendirilmesinden ibarettir. </a:t>
            </a:r>
          </a:p>
          <a:p>
            <a:r>
              <a:rPr lang="tr-TR" dirty="0" smtClean="0"/>
              <a:t>Yöntemin en önemli avantajı ;</a:t>
            </a:r>
            <a:r>
              <a:rPr lang="tr-TR" dirty="0"/>
              <a:t> </a:t>
            </a:r>
            <a:r>
              <a:rPr lang="tr-TR" dirty="0" smtClean="0"/>
              <a:t>bir ÇED çalışması kapsamında, iyi hazırlanmış listeler kullanılmak koşuluyla, herhangi bir etkinin gözden kaçırılması olasılığının </a:t>
            </a:r>
            <a:r>
              <a:rPr lang="tr-TR" dirty="0" err="1" smtClean="0"/>
              <a:t>azaltılmaasıdır</a:t>
            </a:r>
            <a:r>
              <a:rPr lang="tr-TR" dirty="0" smtClean="0"/>
              <a:t>.</a:t>
            </a:r>
          </a:p>
        </p:txBody>
      </p:sp>
      <p:sp>
        <p:nvSpPr>
          <p:cNvPr id="4" name="3 Slayt Numarası Yer Tutucusu"/>
          <p:cNvSpPr>
            <a:spLocks noGrp="1"/>
          </p:cNvSpPr>
          <p:nvPr>
            <p:ph type="sldNum" sz="quarter" idx="12"/>
          </p:nvPr>
        </p:nvSpPr>
        <p:spPr/>
        <p:txBody>
          <a:bodyPr/>
          <a:lstStyle/>
          <a:p>
            <a:fld id="{CCDD91AA-F5A4-454C-9208-F07C8F977E0B}" type="slidenum">
              <a:rPr lang="tr-TR" smtClean="0"/>
              <a:pPr/>
              <a:t>122</a:t>
            </a:fld>
            <a:endParaRPr lang="tr-TR"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125627"/>
            <a:ext cx="10018713" cy="533399"/>
          </a:xfrm>
        </p:spPr>
        <p:txBody>
          <a:bodyPr>
            <a:normAutofit fontScale="90000"/>
          </a:bodyPr>
          <a:lstStyle/>
          <a:p>
            <a:r>
              <a:rPr lang="tr-TR" dirty="0" smtClean="0"/>
              <a:t>KONTROL LİSTESİ YÖNTEMLERİ</a:t>
            </a:r>
            <a:endParaRPr lang="tr-TR" dirty="0"/>
          </a:p>
        </p:txBody>
      </p:sp>
      <p:sp>
        <p:nvSpPr>
          <p:cNvPr id="3" name="2 İçerik Yer Tutucusu"/>
          <p:cNvSpPr>
            <a:spLocks noGrp="1"/>
          </p:cNvSpPr>
          <p:nvPr>
            <p:ph idx="1"/>
          </p:nvPr>
        </p:nvSpPr>
        <p:spPr>
          <a:xfrm>
            <a:off x="1484310" y="1696995"/>
            <a:ext cx="10018713" cy="4094205"/>
          </a:xfrm>
        </p:spPr>
        <p:txBody>
          <a:bodyPr/>
          <a:lstStyle/>
          <a:p>
            <a:pPr>
              <a:buNone/>
            </a:pPr>
            <a:r>
              <a:rPr lang="tr-TR" dirty="0" smtClean="0"/>
              <a:t>Kontrol listeleri verdikleri bilgilere göre dört gruba ayrılır :</a:t>
            </a:r>
          </a:p>
          <a:p>
            <a:pPr marL="457200" indent="-457200">
              <a:buFont typeface="+mj-lt"/>
              <a:buAutoNum type="arabicPeriod"/>
            </a:pPr>
            <a:r>
              <a:rPr lang="tr-TR" dirty="0" smtClean="0"/>
              <a:t>Basit kontrol listeleri</a:t>
            </a:r>
          </a:p>
          <a:p>
            <a:pPr marL="457200" indent="-457200">
              <a:buFont typeface="+mj-lt"/>
              <a:buAutoNum type="arabicPeriod"/>
            </a:pPr>
            <a:r>
              <a:rPr lang="tr-TR" dirty="0" smtClean="0"/>
              <a:t>Ayrıntılı kontrol listeleri</a:t>
            </a:r>
          </a:p>
          <a:p>
            <a:pPr marL="457200" indent="-457200">
              <a:buFont typeface="+mj-lt"/>
              <a:buAutoNum type="arabicPeriod"/>
            </a:pPr>
            <a:r>
              <a:rPr lang="tr-TR" dirty="0" smtClean="0"/>
              <a:t>Derecelendirmeli veya sıralamalı kontrol listeleri</a:t>
            </a:r>
          </a:p>
          <a:p>
            <a:pPr marL="457200" indent="-457200">
              <a:buFont typeface="+mj-lt"/>
              <a:buAutoNum type="arabicPeriod"/>
            </a:pPr>
            <a:r>
              <a:rPr lang="tr-TR" dirty="0" smtClean="0"/>
              <a:t>Ağırlıklı-derecelendirmeli kontrol listeleri</a:t>
            </a:r>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123</a:t>
            </a:fld>
            <a:endParaRPr lang="tr-TR"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1976" y="166818"/>
            <a:ext cx="10018713" cy="516924"/>
          </a:xfrm>
        </p:spPr>
        <p:txBody>
          <a:bodyPr>
            <a:normAutofit fontScale="90000"/>
          </a:bodyPr>
          <a:lstStyle/>
          <a:p>
            <a:r>
              <a:rPr lang="tr-TR" dirty="0" smtClean="0"/>
              <a:t>KONTROL LİSTESİ YÖNTEMLERİ</a:t>
            </a:r>
            <a:endParaRPr lang="tr-TR" dirty="0"/>
          </a:p>
        </p:txBody>
      </p:sp>
      <p:sp>
        <p:nvSpPr>
          <p:cNvPr id="3" name="2 İçerik Yer Tutucusu"/>
          <p:cNvSpPr>
            <a:spLocks noGrp="1"/>
          </p:cNvSpPr>
          <p:nvPr>
            <p:ph idx="1"/>
          </p:nvPr>
        </p:nvSpPr>
        <p:spPr>
          <a:xfrm>
            <a:off x="1476072" y="1112108"/>
            <a:ext cx="10018713" cy="4020065"/>
          </a:xfrm>
        </p:spPr>
        <p:txBody>
          <a:bodyPr/>
          <a:lstStyle/>
          <a:p>
            <a:pPr marL="457200" indent="-457200">
              <a:buNone/>
            </a:pPr>
            <a:r>
              <a:rPr lang="tr-TR" b="1" dirty="0" smtClean="0"/>
              <a:t>	1.BASİT KONTROL LİSTELERİ</a:t>
            </a:r>
          </a:p>
          <a:p>
            <a:pPr marL="457200" indent="-457200">
              <a:buNone/>
            </a:pPr>
            <a:r>
              <a:rPr lang="tr-TR" dirty="0" smtClean="0"/>
              <a:t>	Bu yöntemde; herhangi bir faaliyetten doğabilecek etkileri sistematik bir şekilde değerlendirmesini sağlayacak çevresel faktörler sıralanmaktadır.</a:t>
            </a:r>
          </a:p>
          <a:p>
            <a:pPr marL="457200" indent="-457200">
              <a:buNone/>
            </a:pPr>
            <a:r>
              <a:rPr lang="tr-TR" dirty="0" smtClean="0"/>
              <a:t>	Ancak basit listeler yöntemi, etki değerlendirmesinin yapılması için gereken özel bilgilerin ve yapılacak ölçümlerin hangi yöntemle yapılması gerektiği ve hatta olası etkilerin neler olabileceği,  bunarın önemi ve kapsamı hakkında hiç bilgi vermemektedir.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124</a:t>
            </a:fld>
            <a:endParaRPr lang="tr-TR"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2549" y="125628"/>
            <a:ext cx="10018713" cy="722869"/>
          </a:xfrm>
        </p:spPr>
        <p:txBody>
          <a:bodyPr/>
          <a:lstStyle/>
          <a:p>
            <a:r>
              <a:rPr lang="tr-TR" dirty="0" smtClean="0"/>
              <a:t>KONTROL LİSTESİ YÖNTEMLERİ</a:t>
            </a:r>
            <a:endParaRPr lang="tr-TR" dirty="0"/>
          </a:p>
        </p:txBody>
      </p:sp>
      <p:sp>
        <p:nvSpPr>
          <p:cNvPr id="3" name="2 İçerik Yer Tutucusu"/>
          <p:cNvSpPr>
            <a:spLocks noGrp="1"/>
          </p:cNvSpPr>
          <p:nvPr>
            <p:ph idx="1"/>
          </p:nvPr>
        </p:nvSpPr>
        <p:spPr>
          <a:xfrm>
            <a:off x="1500786" y="1672282"/>
            <a:ext cx="10018713" cy="4275438"/>
          </a:xfrm>
        </p:spPr>
        <p:txBody>
          <a:bodyPr/>
          <a:lstStyle/>
          <a:p>
            <a:pPr>
              <a:buNone/>
            </a:pPr>
            <a:r>
              <a:rPr lang="tr-TR" dirty="0" smtClean="0"/>
              <a:t>	</a:t>
            </a:r>
            <a:r>
              <a:rPr lang="tr-TR" b="1" dirty="0" smtClean="0"/>
              <a:t>2.AYRINTILI KONTROL LİSTELERİ</a:t>
            </a:r>
          </a:p>
          <a:p>
            <a:pPr>
              <a:buNone/>
            </a:pPr>
            <a:r>
              <a:rPr lang="tr-TR" dirty="0" smtClean="0"/>
              <a:t>	Ayrıntılı kontrol listeleri, değerlendirilmek istenen çevresel faktörlerin yanı sıra, değerlendirme sırasında hangi ölçümlerin yapılması gerektiği, etki belirlenmesinde dikkat edilecek hususlar ve hangi faktörlerin ve etkilerin özel bir öneme sahip olduğu konusunda genel ve yol gösterici bilgilerden oluşur.</a:t>
            </a:r>
          </a:p>
          <a:p>
            <a:pPr>
              <a:buNone/>
            </a:pPr>
            <a:r>
              <a:rPr lang="tr-TR" dirty="0" smtClean="0"/>
              <a:t>	Bu yöntemin ana özelliklerinden birisi; belirli bir proje tipinin çevresel açıdan önemli olabilecek etkileri konusunda yönlendirmeleri içermesidir. </a:t>
            </a:r>
          </a:p>
          <a:p>
            <a:pPr>
              <a:buNone/>
            </a:pPr>
            <a:r>
              <a:rPr lang="tr-TR" dirty="0" smtClean="0"/>
              <a:t>	Bir ÇED çalışmasında ayrıntılı kontrol listelerinin kullanılması, hangi çevresel etkiler için kapsamlı analizler gerektiği konusunda da bilgiler verir.</a:t>
            </a:r>
          </a:p>
          <a:p>
            <a:pPr>
              <a:buNone/>
            </a:pPr>
            <a:endParaRPr lang="tr-TR" dirty="0" smtClean="0"/>
          </a:p>
          <a:p>
            <a:pPr>
              <a:buNone/>
            </a:pPr>
            <a:endParaRPr lang="tr-TR" dirty="0" smtClean="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125</a:t>
            </a:fld>
            <a:endParaRPr lang="tr-TR"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6073" y="150339"/>
            <a:ext cx="10018713" cy="566351"/>
          </a:xfrm>
        </p:spPr>
        <p:txBody>
          <a:bodyPr>
            <a:normAutofit fontScale="90000"/>
          </a:bodyPr>
          <a:lstStyle/>
          <a:p>
            <a:r>
              <a:rPr lang="tr-TR" dirty="0" smtClean="0"/>
              <a:t>KONTROL LİSTESİ YÖNTEMLERİ</a:t>
            </a:r>
            <a:endParaRPr lang="tr-TR" dirty="0"/>
          </a:p>
        </p:txBody>
      </p:sp>
      <p:sp>
        <p:nvSpPr>
          <p:cNvPr id="3" name="2 İçerik Yer Tutucusu"/>
          <p:cNvSpPr>
            <a:spLocks noGrp="1"/>
          </p:cNvSpPr>
          <p:nvPr>
            <p:ph idx="1"/>
          </p:nvPr>
        </p:nvSpPr>
        <p:spPr>
          <a:xfrm>
            <a:off x="1492548" y="930875"/>
            <a:ext cx="10018713" cy="4209535"/>
          </a:xfrm>
        </p:spPr>
        <p:txBody>
          <a:bodyPr/>
          <a:lstStyle/>
          <a:p>
            <a:pPr>
              <a:buNone/>
            </a:pPr>
            <a:r>
              <a:rPr lang="tr-TR" b="1" dirty="0" smtClean="0"/>
              <a:t>	3. DERECELENDİRMELİ VEYA SIRALAMALI KONTROL LİSTELERİ</a:t>
            </a:r>
          </a:p>
          <a:p>
            <a:pPr>
              <a:buNone/>
            </a:pPr>
            <a:r>
              <a:rPr lang="tr-TR" dirty="0" smtClean="0"/>
              <a:t>	Derecelendirmeli veya sıralandırmalı kontrol listeleri yönteminde, her bir çevresel parametreye bir sayısal veya alfabetik değer verilerek bu parametre üzerinde oluşacak etkiler nicelikselleştirilmeye çalışılır. </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126</a:t>
            </a:fld>
            <a:endParaRPr lang="tr-TR"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0787" y="142103"/>
            <a:ext cx="10018713" cy="681681"/>
          </a:xfrm>
        </p:spPr>
        <p:txBody>
          <a:bodyPr>
            <a:normAutofit fontScale="90000"/>
          </a:bodyPr>
          <a:lstStyle/>
          <a:p>
            <a:r>
              <a:rPr lang="tr-TR" dirty="0" smtClean="0"/>
              <a:t>KONTROL LİSTESİ YÖNTEMLERİ</a:t>
            </a:r>
            <a:endParaRPr lang="tr-TR" dirty="0"/>
          </a:p>
        </p:txBody>
      </p:sp>
      <p:sp>
        <p:nvSpPr>
          <p:cNvPr id="3" name="2 İçerik Yer Tutucusu"/>
          <p:cNvSpPr>
            <a:spLocks noGrp="1"/>
          </p:cNvSpPr>
          <p:nvPr>
            <p:ph idx="1"/>
          </p:nvPr>
        </p:nvSpPr>
        <p:spPr>
          <a:xfrm>
            <a:off x="1484310" y="1227439"/>
            <a:ext cx="10018713" cy="4563762"/>
          </a:xfrm>
        </p:spPr>
        <p:txBody>
          <a:bodyPr/>
          <a:lstStyle/>
          <a:p>
            <a:pPr>
              <a:buNone/>
            </a:pPr>
            <a:r>
              <a:rPr lang="tr-TR" dirty="0" smtClean="0"/>
              <a:t>Derecelendirme aşağıda gösterilen şekillerde yapılabilir :</a:t>
            </a:r>
          </a:p>
          <a:p>
            <a:r>
              <a:rPr lang="tr-TR" dirty="0" smtClean="0"/>
              <a:t>Sayısal veya alfabetik değer verme</a:t>
            </a:r>
          </a:p>
          <a:p>
            <a:r>
              <a:rPr lang="tr-TR" dirty="0" smtClean="0"/>
              <a:t>Bir referans alternatifiyle kıyaslama</a:t>
            </a:r>
          </a:p>
          <a:p>
            <a:r>
              <a:rPr lang="tr-TR" dirty="0" smtClean="0"/>
              <a:t>Değerlendirme yönergelerine uyarak derecelendirme</a:t>
            </a:r>
          </a:p>
          <a:p>
            <a:r>
              <a:rPr lang="tr-TR" dirty="0" smtClean="0"/>
              <a:t>Lineer derecelendirme </a:t>
            </a:r>
          </a:p>
          <a:p>
            <a:r>
              <a:rPr lang="tr-TR" dirty="0" smtClean="0"/>
              <a:t>Fonksiyonel (</a:t>
            </a:r>
            <a:r>
              <a:rPr lang="tr-TR" dirty="0" err="1" smtClean="0"/>
              <a:t>non</a:t>
            </a:r>
            <a:r>
              <a:rPr lang="tr-TR" dirty="0" smtClean="0"/>
              <a:t>-</a:t>
            </a:r>
            <a:r>
              <a:rPr lang="tr-TR" dirty="0" err="1" smtClean="0"/>
              <a:t>linear</a:t>
            </a:r>
            <a:r>
              <a:rPr lang="tr-TR" dirty="0" smtClean="0"/>
              <a:t>) derecelendirme</a:t>
            </a:r>
          </a:p>
          <a:p>
            <a:r>
              <a:rPr lang="tr-TR" dirty="0" smtClean="0"/>
              <a:t>Çift kıyaslama</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127</a:t>
            </a:fld>
            <a:endParaRPr lang="tr-TR"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6073" y="109151"/>
            <a:ext cx="10015711" cy="871151"/>
          </a:xfrm>
        </p:spPr>
        <p:txBody>
          <a:bodyPr>
            <a:normAutofit/>
          </a:bodyPr>
          <a:lstStyle/>
          <a:p>
            <a:r>
              <a:rPr lang="tr-TR" sz="3600" dirty="0" smtClean="0"/>
              <a:t>KONTROL LİSTESİ YÖNTEMLERİ</a:t>
            </a:r>
            <a:endParaRPr lang="tr-TR" sz="3600" dirty="0"/>
          </a:p>
        </p:txBody>
      </p:sp>
      <p:sp>
        <p:nvSpPr>
          <p:cNvPr id="3" name="2 İçerik Yer Tutucusu"/>
          <p:cNvSpPr>
            <a:spLocks noGrp="1"/>
          </p:cNvSpPr>
          <p:nvPr>
            <p:ph idx="1"/>
          </p:nvPr>
        </p:nvSpPr>
        <p:spPr>
          <a:xfrm>
            <a:off x="1484310" y="1260389"/>
            <a:ext cx="10018713" cy="4530811"/>
          </a:xfrm>
        </p:spPr>
        <p:txBody>
          <a:bodyPr/>
          <a:lstStyle/>
          <a:p>
            <a:pPr>
              <a:buNone/>
            </a:pPr>
            <a:r>
              <a:rPr lang="tr-TR" b="1" dirty="0" smtClean="0"/>
              <a:t>	4. AĞIRLIKLI – DERECELENDİRMELİ KONTROL LİSTELERİ</a:t>
            </a:r>
          </a:p>
          <a:p>
            <a:pPr>
              <a:buNone/>
            </a:pPr>
            <a:r>
              <a:rPr lang="tr-TR" dirty="0" smtClean="0"/>
              <a:t>	Çeşitli çevresel parametrelerin birbirinden farklı olan bağıl önemlerini dikkate alabilmek için ağırlıklı – derecelendirmeli kontrol listeleri geliştirilmiştir. Bu yönteme her alternatif için çevresel parametrelere etkilerin önemini gösteren bir değer verilerek bu değer, her parametrenin önemini (ağırlığını) belirten bir katsayı ile çarpılmaktadır. Böylece çeşitli çevresel etkilerin önemlerini dikkate almak mümkün olabilmektedir.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128</a:t>
            </a:fld>
            <a:endParaRPr lang="tr-TR"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142103"/>
            <a:ext cx="10018713" cy="508686"/>
          </a:xfrm>
        </p:spPr>
        <p:txBody>
          <a:bodyPr>
            <a:normAutofit fontScale="90000"/>
          </a:bodyPr>
          <a:lstStyle/>
          <a:p>
            <a:r>
              <a:rPr lang="tr-TR" dirty="0" smtClean="0"/>
              <a:t>KONTROL LİSTESİ YÖNTEMLERİ</a:t>
            </a:r>
            <a:endParaRPr lang="tr-TR" dirty="0"/>
          </a:p>
        </p:txBody>
      </p:sp>
      <p:sp>
        <p:nvSpPr>
          <p:cNvPr id="3" name="2 İçerik Yer Tutucusu"/>
          <p:cNvSpPr>
            <a:spLocks noGrp="1"/>
          </p:cNvSpPr>
          <p:nvPr>
            <p:ph idx="1"/>
          </p:nvPr>
        </p:nvSpPr>
        <p:spPr>
          <a:xfrm>
            <a:off x="1484310" y="1079157"/>
            <a:ext cx="10018713" cy="4712043"/>
          </a:xfrm>
        </p:spPr>
        <p:txBody>
          <a:bodyPr/>
          <a:lstStyle/>
          <a:p>
            <a:pPr>
              <a:buNone/>
            </a:pPr>
            <a:r>
              <a:rPr lang="tr-TR" dirty="0" smtClean="0"/>
              <a:t>	Bu yöntemin en yaygın uygulamaları, </a:t>
            </a:r>
            <a:r>
              <a:rPr lang="tr-TR" dirty="0" err="1" smtClean="0"/>
              <a:t>Battelle</a:t>
            </a:r>
            <a:r>
              <a:rPr lang="tr-TR" dirty="0" smtClean="0"/>
              <a:t> Enstitüsü tarafından gerçekleştirilen 	“Çevresel Değerlendirme Sistemi” ile ABD Askeri Mühendislik Servisi tarafından geliştirilen “Su Kaynakları Değerlendirme Metodolojisi” olmaktadır.</a:t>
            </a:r>
          </a:p>
          <a:p>
            <a:pPr>
              <a:buNone/>
            </a:pPr>
            <a:r>
              <a:rPr lang="tr-TR" dirty="0" smtClean="0"/>
              <a:t>	</a:t>
            </a:r>
            <a:r>
              <a:rPr lang="tr-TR" dirty="0" err="1" smtClean="0"/>
              <a:t>Battelle</a:t>
            </a:r>
            <a:r>
              <a:rPr lang="tr-TR" dirty="0" smtClean="0"/>
              <a:t> Enstitüsü tarafından geliştirilen yöntemde, toplam ağırlık katsayısı bir grup uzman tarafından, “ </a:t>
            </a:r>
            <a:r>
              <a:rPr lang="tr-TR" dirty="0" err="1" smtClean="0"/>
              <a:t>Delphi</a:t>
            </a:r>
            <a:r>
              <a:rPr lang="tr-TR" dirty="0" smtClean="0"/>
              <a:t> Teknikleri” kullanılarak  1000 çevresel parametreye paylaştırılmıştır. Bu tekniğin esası, uzmanlar tarafından parametrelere ardışık olarak değer verilmesi, her değer verme işleminden sonra uzman grupça yapılan katsayı belirlemelerinin </a:t>
            </a:r>
            <a:r>
              <a:rPr lang="tr-TR" dirty="0" err="1" smtClean="0"/>
              <a:t>istatiksel</a:t>
            </a:r>
            <a:r>
              <a:rPr lang="tr-TR" dirty="0" smtClean="0"/>
              <a:t> olarak değerlendirilmesi ve bu değerlendirmelerin uzmanlara bildirilmesidir.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129</a:t>
            </a:fld>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t>Mümkün olan en erken aşamada diyalog</a:t>
            </a:r>
            <a:br>
              <a:rPr lang="tr-TR" sz="2800" b="1" dirty="0"/>
            </a:br>
            <a:endParaRPr lang="tr-TR" dirty="0"/>
          </a:p>
        </p:txBody>
      </p:sp>
      <p:sp>
        <p:nvSpPr>
          <p:cNvPr id="3" name="İçerik Yer Tutucusu 2"/>
          <p:cNvSpPr>
            <a:spLocks noGrp="1"/>
          </p:cNvSpPr>
          <p:nvPr>
            <p:ph idx="1"/>
          </p:nvPr>
        </p:nvSpPr>
        <p:spPr>
          <a:xfrm>
            <a:off x="2589212" y="1681908"/>
            <a:ext cx="8915400" cy="4619740"/>
          </a:xfrm>
        </p:spPr>
        <p:txBody>
          <a:bodyPr>
            <a:normAutofit/>
          </a:bodyPr>
          <a:lstStyle/>
          <a:p>
            <a:pPr marL="0" indent="0" algn="just">
              <a:buNone/>
            </a:pPr>
            <a:r>
              <a:rPr lang="tr-TR" dirty="0" smtClean="0"/>
              <a:t>Çevresel </a:t>
            </a:r>
            <a:r>
              <a:rPr lang="tr-TR" dirty="0"/>
              <a:t>değerlendirme karar verme sürecinin mümkün olan en </a:t>
            </a:r>
            <a:r>
              <a:rPr lang="tr-TR" dirty="0" smtClean="0"/>
              <a:t>erken aşamasında </a:t>
            </a:r>
            <a:r>
              <a:rPr lang="tr-TR" dirty="0"/>
              <a:t>uygulanmalıdır. </a:t>
            </a:r>
            <a:endParaRPr lang="tr-TR" dirty="0" smtClean="0"/>
          </a:p>
          <a:p>
            <a:pPr marL="0" indent="0" algn="just">
              <a:buNone/>
            </a:pPr>
            <a:r>
              <a:rPr lang="tr-TR" dirty="0" smtClean="0"/>
              <a:t>Sürecin </a:t>
            </a:r>
            <a:r>
              <a:rPr lang="tr-TR" dirty="0"/>
              <a:t>doğru şekilde çalışması </a:t>
            </a:r>
            <a:r>
              <a:rPr lang="tr-TR" dirty="0" smtClean="0"/>
              <a:t>açısından, değerlendirme </a:t>
            </a:r>
            <a:r>
              <a:rPr lang="tr-TR" dirty="0"/>
              <a:t>verilerinin projenin hazırlanması sırasında elde olacağı şekilde </a:t>
            </a:r>
            <a:r>
              <a:rPr lang="tr-TR" dirty="0" smtClean="0"/>
              <a:t>bir zamanlama </a:t>
            </a:r>
            <a:r>
              <a:rPr lang="tr-TR" dirty="0"/>
              <a:t>gereklidir. </a:t>
            </a:r>
            <a:endParaRPr lang="tr-TR" dirty="0" smtClean="0"/>
          </a:p>
          <a:p>
            <a:pPr marL="0" indent="0" algn="just">
              <a:buNone/>
            </a:pPr>
            <a:r>
              <a:rPr lang="tr-TR" dirty="0" smtClean="0"/>
              <a:t>ÇED’in </a:t>
            </a:r>
            <a:r>
              <a:rPr lang="tr-TR" dirty="0"/>
              <a:t>projeye ilişkin </a:t>
            </a:r>
            <a:r>
              <a:rPr lang="tr-TR" dirty="0">
                <a:solidFill>
                  <a:srgbClr val="FF0000"/>
                </a:solidFill>
              </a:rPr>
              <a:t>kritik kararlar verildikten </a:t>
            </a:r>
            <a:r>
              <a:rPr lang="tr-TR" dirty="0" smtClean="0">
                <a:solidFill>
                  <a:srgbClr val="FF0000"/>
                </a:solidFill>
              </a:rPr>
              <a:t>sonra </a:t>
            </a:r>
            <a:r>
              <a:rPr lang="tr-TR" dirty="0" smtClean="0"/>
              <a:t>başlatılması</a:t>
            </a:r>
            <a:r>
              <a:rPr lang="tr-TR" dirty="0"/>
              <a:t>, proje tasarımını, resmi olarak kabul edilmiş olmasa bile, </a:t>
            </a:r>
            <a:r>
              <a:rPr lang="tr-TR" dirty="0" smtClean="0"/>
              <a:t>değiştirilmesi zor </a:t>
            </a:r>
            <a:r>
              <a:rPr lang="tr-TR" dirty="0"/>
              <a:t>bir hale getirmektedir.</a:t>
            </a:r>
          </a:p>
        </p:txBody>
      </p:sp>
      <p:sp>
        <p:nvSpPr>
          <p:cNvPr id="5" name="Slayt Numarası Yer Tutucusu 4"/>
          <p:cNvSpPr>
            <a:spLocks noGrp="1"/>
          </p:cNvSpPr>
          <p:nvPr>
            <p:ph type="sldNum" sz="quarter" idx="12"/>
          </p:nvPr>
        </p:nvSpPr>
        <p:spPr/>
        <p:txBody>
          <a:bodyPr/>
          <a:lstStyle/>
          <a:p>
            <a:fld id="{C676E6CB-A5E6-4CD9-9F90-4ABAD8D55D81}" type="slidenum">
              <a:rPr lang="tr-TR" smtClean="0"/>
              <a:pPr/>
              <a:t>13</a:t>
            </a:fld>
            <a:endParaRPr lang="tr-TR" dirty="0"/>
          </a:p>
        </p:txBody>
      </p:sp>
    </p:spTree>
    <p:extLst>
      <p:ext uri="{BB962C8B-B14F-4D97-AF65-F5344CB8AC3E}">
        <p14:creationId xmlns:p14="http://schemas.microsoft.com/office/powerpoint/2010/main" xmlns="" val="317334160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9024" y="125628"/>
            <a:ext cx="10018713" cy="698156"/>
          </a:xfrm>
        </p:spPr>
        <p:txBody>
          <a:bodyPr>
            <a:normAutofit fontScale="90000"/>
          </a:bodyPr>
          <a:lstStyle/>
          <a:p>
            <a:r>
              <a:rPr lang="tr-TR" dirty="0" smtClean="0"/>
              <a:t>KONTROL LİSTESİ YÖNTEMLERİ</a:t>
            </a:r>
            <a:endParaRPr lang="tr-TR" dirty="0"/>
          </a:p>
        </p:txBody>
      </p:sp>
      <p:sp>
        <p:nvSpPr>
          <p:cNvPr id="3" name="2 İçerik Yer Tutucusu"/>
          <p:cNvSpPr>
            <a:spLocks noGrp="1"/>
          </p:cNvSpPr>
          <p:nvPr>
            <p:ph idx="1"/>
          </p:nvPr>
        </p:nvSpPr>
        <p:spPr>
          <a:xfrm>
            <a:off x="1484310" y="1210963"/>
            <a:ext cx="10018713" cy="4580238"/>
          </a:xfrm>
        </p:spPr>
        <p:txBody>
          <a:bodyPr/>
          <a:lstStyle/>
          <a:p>
            <a:pPr>
              <a:buNone/>
            </a:pPr>
            <a:r>
              <a:rPr lang="tr-TR" dirty="0" smtClean="0"/>
              <a:t>	</a:t>
            </a:r>
            <a:r>
              <a:rPr lang="tr-TR" dirty="0" err="1" smtClean="0"/>
              <a:t>Delphi</a:t>
            </a:r>
            <a:r>
              <a:rPr lang="tr-TR" dirty="0" smtClean="0"/>
              <a:t> Teknikleri, modern işletmecilik ve karar vermede yaygın olarak kullanılan bir yöntemdir. Böylece elde edilen katsayılar, her bir çevresel parametrenin önüne parantez içinde yazılmakta, ayrıca parametre gruplarını belirleyen ana başlıkların yanında grup ağırlık katsayıları toplamı belirtilmektedir.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130</a:t>
            </a:fld>
            <a:endParaRPr lang="tr-TR"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59597" y="142103"/>
            <a:ext cx="10018713" cy="673443"/>
          </a:xfrm>
        </p:spPr>
        <p:txBody>
          <a:bodyPr>
            <a:normAutofit fontScale="90000"/>
          </a:bodyPr>
          <a:lstStyle/>
          <a:p>
            <a:r>
              <a:rPr lang="tr-TR" dirty="0" smtClean="0"/>
              <a:t>KONTROL LİSTESİ YÖNTEMLERİ</a:t>
            </a:r>
            <a:endParaRPr lang="tr-TR" dirty="0"/>
          </a:p>
        </p:txBody>
      </p:sp>
      <p:sp>
        <p:nvSpPr>
          <p:cNvPr id="3" name="2 İçerik Yer Tutucusu"/>
          <p:cNvSpPr>
            <a:spLocks noGrp="1"/>
          </p:cNvSpPr>
          <p:nvPr>
            <p:ph idx="1"/>
          </p:nvPr>
        </p:nvSpPr>
        <p:spPr>
          <a:xfrm>
            <a:off x="1484310" y="1120347"/>
            <a:ext cx="10018713" cy="4670854"/>
          </a:xfrm>
        </p:spPr>
        <p:txBody>
          <a:bodyPr/>
          <a:lstStyle/>
          <a:p>
            <a:pPr>
              <a:buNone/>
            </a:pPr>
            <a:r>
              <a:rPr lang="tr-TR" b="1" dirty="0" smtClean="0"/>
              <a:t>	</a:t>
            </a:r>
            <a:r>
              <a:rPr lang="tr-TR" b="1" dirty="0" err="1" smtClean="0"/>
              <a:t>Delphi</a:t>
            </a:r>
            <a:r>
              <a:rPr lang="tr-TR" b="1" dirty="0" smtClean="0"/>
              <a:t> Teknikleri Yönteminin Çalışma Prensibi</a:t>
            </a:r>
            <a:r>
              <a:rPr lang="tr-TR" dirty="0" smtClean="0"/>
              <a:t>	</a:t>
            </a:r>
          </a:p>
          <a:p>
            <a:pPr>
              <a:buNone/>
            </a:pPr>
            <a:r>
              <a:rPr lang="tr-TR" dirty="0" smtClean="0"/>
              <a:t>	Yönteme elastiklik kazandırmak açısından, yapılan ÇED çalışmasının özel koşullarının da dikkate alınabilmesi için, derecelendirmenin ötesinde özel çevresel duyarlılığa sahip parametrelerin dikkate alınması sağlanmıştır. Bu tür parametreler küçük ve büyük kırmızı sembollerle işaretlenmektedir. Ekolojik parametrelerde %5 – 10 arasında kalan ve diğer parametrelerde %30’un altında kalan olumsuz değişimler küçük, ekolojik parametrelerde %10’u diğer parametrelerde %30’u aşan olumsuz değişimler ise büyük etkilere işaret etmektedir. Bu tür kırmızı işaretler, veri bulunamaya ve sadece niteliksel olarak ifade edilebilen parametreler içinde kullanılmaktadır.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131</a:t>
            </a:fld>
            <a:endParaRPr lang="tr-TR"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17262" y="183293"/>
            <a:ext cx="10018713" cy="607540"/>
          </a:xfrm>
        </p:spPr>
        <p:txBody>
          <a:bodyPr>
            <a:normAutofit fontScale="90000"/>
          </a:bodyPr>
          <a:lstStyle/>
          <a:p>
            <a:r>
              <a:rPr lang="tr-TR" dirty="0" smtClean="0"/>
              <a:t>KONTROL LİSTESİ YÖNTEMLERİ</a:t>
            </a:r>
            <a:endParaRPr lang="tr-TR" dirty="0"/>
          </a:p>
        </p:txBody>
      </p:sp>
      <p:sp>
        <p:nvSpPr>
          <p:cNvPr id="3" name="2 İçerik Yer Tutucusu"/>
          <p:cNvSpPr>
            <a:spLocks noGrp="1"/>
          </p:cNvSpPr>
          <p:nvPr>
            <p:ph idx="1"/>
          </p:nvPr>
        </p:nvSpPr>
        <p:spPr>
          <a:xfrm>
            <a:off x="1484310" y="1161535"/>
            <a:ext cx="10018713" cy="4629665"/>
          </a:xfrm>
        </p:spPr>
        <p:txBody>
          <a:bodyPr>
            <a:normAutofit/>
          </a:bodyPr>
          <a:lstStyle/>
          <a:p>
            <a:pPr>
              <a:buNone/>
            </a:pPr>
            <a:r>
              <a:rPr lang="tr-TR" dirty="0" smtClean="0"/>
              <a:t>	</a:t>
            </a:r>
            <a:r>
              <a:rPr lang="tr-TR" dirty="0" err="1" smtClean="0"/>
              <a:t>Battelle</a:t>
            </a:r>
            <a:r>
              <a:rPr lang="tr-TR" dirty="0" smtClean="0"/>
              <a:t> Enstitüsü tarafından geliştirilen bu yöntem ulaşım sistemleri, </a:t>
            </a:r>
            <a:r>
              <a:rPr lang="tr-TR" dirty="0" err="1" smtClean="0"/>
              <a:t>pipeline’lar</a:t>
            </a:r>
            <a:r>
              <a:rPr lang="tr-TR" dirty="0" smtClean="0"/>
              <a:t> ve </a:t>
            </a:r>
            <a:r>
              <a:rPr lang="tr-TR" dirty="0" err="1" smtClean="0"/>
              <a:t>atıksu</a:t>
            </a:r>
            <a:r>
              <a:rPr lang="tr-TR" dirty="0" smtClean="0"/>
              <a:t> arıtma sistemlerinin değerlendirilmesi için de kullanılmıştır. Etkilerin nicelikselleştirilebilmesi açısından oldukça önemli aşamaların sağlandığı bu yaklaşımın, bazı </a:t>
            </a:r>
            <a:r>
              <a:rPr lang="tr-TR" b="1" dirty="0" smtClean="0"/>
              <a:t>yetersiz kalan </a:t>
            </a:r>
            <a:r>
              <a:rPr lang="tr-TR" dirty="0" smtClean="0"/>
              <a:t>unsurları aşağıda verilmiştir:</a:t>
            </a:r>
          </a:p>
          <a:p>
            <a:pPr lvl="1"/>
            <a:r>
              <a:rPr lang="tr-TR" dirty="0" smtClean="0"/>
              <a:t>Yöntem belirsizlik ve risk faktörlerini </a:t>
            </a:r>
            <a:r>
              <a:rPr lang="tr-TR" dirty="0" err="1" smtClean="0"/>
              <a:t>istatiksel</a:t>
            </a:r>
            <a:r>
              <a:rPr lang="tr-TR" dirty="0" smtClean="0"/>
              <a:t> açıdan değerlendirememektedir. </a:t>
            </a:r>
          </a:p>
          <a:p>
            <a:pPr lvl="1"/>
            <a:r>
              <a:rPr lang="tr-TR" dirty="0" smtClean="0"/>
              <a:t>İkincil ve dolaylı etkilerin kesin ve kapsamlı bir biçimde değerlendirilmesi mümkün olmamaktadır.</a:t>
            </a:r>
          </a:p>
          <a:p>
            <a:pPr lvl="1"/>
            <a:r>
              <a:rPr lang="tr-TR" dirty="0" smtClean="0"/>
              <a:t>İnşaat ve kuruluş aşamasındaki etkilerle, işletme aşamasındaki etkiler birbirinden ayrılmamaktadır.</a:t>
            </a:r>
          </a:p>
          <a:p>
            <a:pPr lvl="1"/>
            <a:r>
              <a:rPr lang="tr-TR" dirty="0" smtClean="0"/>
              <a:t>Yöntem, uzun vadeli değişimlerin ne zaman ve hangi sıra içinde oluşacağını belirleyememektedir. Yapılan değerlendirme, gelecekteki tek bir zaman için geçerlidir.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132</a:t>
            </a:fld>
            <a:endParaRPr lang="tr-TR"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98854"/>
            <a:ext cx="10018713" cy="780534"/>
          </a:xfrm>
        </p:spPr>
        <p:txBody>
          <a:bodyPr>
            <a:normAutofit/>
          </a:bodyPr>
          <a:lstStyle/>
          <a:p>
            <a:r>
              <a:rPr lang="tr-TR" sz="3600" dirty="0" smtClean="0"/>
              <a:t>ETKİLEŞİM MATRİSLERİ</a:t>
            </a:r>
            <a:endParaRPr lang="tr-TR" sz="3600" dirty="0"/>
          </a:p>
        </p:txBody>
      </p:sp>
      <p:sp>
        <p:nvSpPr>
          <p:cNvPr id="3" name="2 İçerik Yer Tutucusu"/>
          <p:cNvSpPr>
            <a:spLocks noGrp="1"/>
          </p:cNvSpPr>
          <p:nvPr>
            <p:ph idx="1"/>
          </p:nvPr>
        </p:nvSpPr>
        <p:spPr>
          <a:xfrm>
            <a:off x="1484310" y="1054443"/>
            <a:ext cx="10018713" cy="4736757"/>
          </a:xfrm>
        </p:spPr>
        <p:txBody>
          <a:bodyPr/>
          <a:lstStyle/>
          <a:p>
            <a:r>
              <a:rPr lang="tr-TR" dirty="0" smtClean="0"/>
              <a:t>Etkileşim matrisleri, kontrol listeleri yöntemine bir boyut daha ilave ederek daha ayrıntılı değerlendirmeleri mümkün kılmaktadır.</a:t>
            </a:r>
          </a:p>
          <a:p>
            <a:r>
              <a:rPr lang="tr-TR" dirty="0" smtClean="0"/>
              <a:t>Bu yöntemle bir proje veya faaliyetin bileşenlerinin çeşitli çevresel parametrelerle olan ilişkileri iki boyutlu olarak incelenmektedir.</a:t>
            </a:r>
          </a:p>
          <a:p>
            <a:r>
              <a:rPr lang="tr-TR" dirty="0" smtClean="0"/>
              <a:t>Bu yöntemde, matrisin bir ekseninde </a:t>
            </a:r>
            <a:r>
              <a:rPr lang="tr-TR" dirty="0" smtClean="0">
                <a:solidFill>
                  <a:srgbClr val="FF0000"/>
                </a:solidFill>
              </a:rPr>
              <a:t>projenin faaliyetleri </a:t>
            </a:r>
            <a:r>
              <a:rPr lang="tr-TR" dirty="0" smtClean="0"/>
              <a:t>diğer ekseninde ise </a:t>
            </a:r>
            <a:r>
              <a:rPr lang="tr-TR" dirty="0" smtClean="0">
                <a:solidFill>
                  <a:srgbClr val="FF0000"/>
                </a:solidFill>
              </a:rPr>
              <a:t>çevresel faktörler</a:t>
            </a:r>
            <a:r>
              <a:rPr lang="tr-TR" dirty="0" smtClean="0"/>
              <a:t> sıralanmaktadır.</a:t>
            </a:r>
          </a:p>
          <a:p>
            <a:r>
              <a:rPr lang="tr-TR" dirty="0" smtClean="0"/>
              <a:t>Herhangi bir faaliyet çevresel bir faktörü etkilediği zaman bu olay iki ekseninde kesiştiği göze bir işaret konarak belirtilmektedir.</a:t>
            </a:r>
          </a:p>
          <a:p>
            <a:r>
              <a:rPr lang="tr-TR" dirty="0" smtClean="0"/>
              <a:t>Matriste istenildiği takdirde, </a:t>
            </a:r>
            <a:r>
              <a:rPr lang="tr-TR" dirty="0" smtClean="0">
                <a:solidFill>
                  <a:srgbClr val="FF0000"/>
                </a:solidFill>
              </a:rPr>
              <a:t>etkinin büyüklüğü </a:t>
            </a:r>
            <a:r>
              <a:rPr lang="tr-TR" dirty="0" smtClean="0"/>
              <a:t>ve </a:t>
            </a:r>
            <a:r>
              <a:rPr lang="tr-TR" dirty="0" smtClean="0">
                <a:solidFill>
                  <a:srgbClr val="FF0000"/>
                </a:solidFill>
              </a:rPr>
              <a:t>önemi</a:t>
            </a:r>
            <a:r>
              <a:rPr lang="tr-TR" dirty="0" smtClean="0"/>
              <a:t> de gösterilmektedir. </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133</a:t>
            </a:fld>
            <a:endParaRPr lang="tr-TR"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5544" y="216244"/>
            <a:ext cx="10018713" cy="640492"/>
          </a:xfrm>
        </p:spPr>
        <p:txBody>
          <a:bodyPr>
            <a:normAutofit fontScale="90000"/>
          </a:bodyPr>
          <a:lstStyle/>
          <a:p>
            <a:r>
              <a:rPr lang="tr-TR" dirty="0" smtClean="0"/>
              <a:t>ETKİLEŞİM MATRİSLERİ</a:t>
            </a:r>
            <a:endParaRPr lang="tr-TR" dirty="0"/>
          </a:p>
        </p:txBody>
      </p:sp>
      <p:sp>
        <p:nvSpPr>
          <p:cNvPr id="3" name="2 İçerik Yer Tutucusu"/>
          <p:cNvSpPr>
            <a:spLocks noGrp="1"/>
          </p:cNvSpPr>
          <p:nvPr>
            <p:ph idx="1"/>
          </p:nvPr>
        </p:nvSpPr>
        <p:spPr>
          <a:xfrm>
            <a:off x="1484310" y="1070919"/>
            <a:ext cx="10018713" cy="4720281"/>
          </a:xfrm>
        </p:spPr>
        <p:txBody>
          <a:bodyPr>
            <a:normAutofit fontScale="92500" lnSpcReduction="20000"/>
          </a:bodyPr>
          <a:lstStyle/>
          <a:p>
            <a:pPr>
              <a:buNone/>
            </a:pPr>
            <a:r>
              <a:rPr lang="tr-TR" b="1" dirty="0" smtClean="0"/>
              <a:t>ÇED uygulamalarında kullanılan etkileşim matrisleri beş ayrı grupta sınıflandırılmıştır.</a:t>
            </a:r>
          </a:p>
          <a:p>
            <a:pPr marL="457200" indent="-457200">
              <a:buAutoNum type="arabicParenR"/>
            </a:pPr>
            <a:r>
              <a:rPr lang="tr-TR" b="1" dirty="0" smtClean="0"/>
              <a:t>Tamamlayıcı matrisler:</a:t>
            </a:r>
            <a:r>
              <a:rPr lang="tr-TR" dirty="0" smtClean="0"/>
              <a:t> Matrisi oluşturan gözlere etkinin bağıl değerini belirleyen birkaç kelime yazılır.</a:t>
            </a:r>
          </a:p>
          <a:p>
            <a:pPr marL="457200" indent="-457200">
              <a:buAutoNum type="arabicParenR"/>
            </a:pPr>
            <a:r>
              <a:rPr lang="tr-TR" b="1" dirty="0" smtClean="0"/>
              <a:t>Karakterize Edici Matrisler: </a:t>
            </a:r>
            <a:r>
              <a:rPr lang="tr-TR" dirty="0" smtClean="0"/>
              <a:t>Bu yöntemde etkiler, matris gözlerinde harflerle belirtilen bir sistematik içinde işaret edilir.</a:t>
            </a:r>
          </a:p>
          <a:p>
            <a:pPr marL="457200" indent="-457200">
              <a:buAutoNum type="arabicParenR"/>
            </a:pPr>
            <a:r>
              <a:rPr lang="tr-TR" b="1" dirty="0" smtClean="0"/>
              <a:t>Sembolik Matrisler: </a:t>
            </a:r>
            <a:r>
              <a:rPr lang="tr-TR" dirty="0" smtClean="0"/>
              <a:t>Matris gözleri etkilerin ağırlığını belirleyen, çeşitli renk tonları ile işaretlenmekte, ayrıca doğrudan ve dolaylı etkileri belirleyen semboller kullanılmaktadır. </a:t>
            </a:r>
          </a:p>
          <a:p>
            <a:pPr marL="457200" indent="-457200">
              <a:buAutoNum type="arabicParenR"/>
            </a:pPr>
            <a:r>
              <a:rPr lang="tr-TR" b="1" dirty="0" smtClean="0"/>
              <a:t>Sayısal Matrisler: </a:t>
            </a:r>
            <a:r>
              <a:rPr lang="tr-TR" dirty="0" smtClean="0"/>
              <a:t>Değerlendirmeler belirli bir puanlama sistemi içerisinde matris gözlerine yazılmaktadır. </a:t>
            </a:r>
          </a:p>
          <a:p>
            <a:pPr marL="457200" indent="-457200">
              <a:buAutoNum type="arabicParenR"/>
            </a:pPr>
            <a:r>
              <a:rPr lang="tr-TR" b="1" dirty="0" smtClean="0"/>
              <a:t>Kombine Matrisler: </a:t>
            </a:r>
            <a:r>
              <a:rPr lang="tr-TR" dirty="0" smtClean="0"/>
              <a:t>Çevresel etkilerin kapsam, şiddet, vb. özellikleri matris gözlerine sayısal ve sembolik olarak işaretlenmektedir.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134</a:t>
            </a:fld>
            <a:endParaRPr lang="tr-TR"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17262" y="199769"/>
            <a:ext cx="10018713" cy="632254"/>
          </a:xfrm>
        </p:spPr>
        <p:txBody>
          <a:bodyPr>
            <a:normAutofit fontScale="90000"/>
          </a:bodyPr>
          <a:lstStyle/>
          <a:p>
            <a:r>
              <a:rPr lang="tr-TR" dirty="0" smtClean="0"/>
              <a:t>ETKİLEŞİM MATRİSLERİ</a:t>
            </a:r>
            <a:endParaRPr lang="tr-TR" dirty="0"/>
          </a:p>
        </p:txBody>
      </p:sp>
      <p:sp>
        <p:nvSpPr>
          <p:cNvPr id="3" name="2 İçerik Yer Tutucusu"/>
          <p:cNvSpPr>
            <a:spLocks noGrp="1"/>
          </p:cNvSpPr>
          <p:nvPr>
            <p:ph idx="1"/>
          </p:nvPr>
        </p:nvSpPr>
        <p:spPr>
          <a:xfrm>
            <a:off x="1484310" y="1112109"/>
            <a:ext cx="10018713" cy="4679092"/>
          </a:xfrm>
        </p:spPr>
        <p:txBody>
          <a:bodyPr/>
          <a:lstStyle/>
          <a:p>
            <a:r>
              <a:rPr lang="tr-TR" dirty="0" smtClean="0"/>
              <a:t>Örnekleri verilen matris yöntemlerinin en önemli eksikliği, matris gözlerinin işaretlenmesinde </a:t>
            </a:r>
            <a:r>
              <a:rPr lang="tr-TR" dirty="0" err="1" smtClean="0"/>
              <a:t>subjektif</a:t>
            </a:r>
            <a:r>
              <a:rPr lang="tr-TR" dirty="0" smtClean="0"/>
              <a:t> değerlendirmelerin ağırlıklı olmasıdır. Ayrıca matris yöntemleriyle sadece doğrudan etkiler kesin bir biçimde ortaya konabilmekte, ikincil ve dolaylı etkiler ise tutarlı olarak değerlendirilmemektedir. </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135</a:t>
            </a:fld>
            <a:endParaRPr lang="tr-TR"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599303"/>
          </a:xfrm>
        </p:spPr>
        <p:txBody>
          <a:bodyPr>
            <a:normAutofit fontScale="90000"/>
          </a:bodyPr>
          <a:lstStyle/>
          <a:p>
            <a:r>
              <a:rPr lang="tr-TR" dirty="0" smtClean="0"/>
              <a:t>ETKİLEŞİM MATRİSLERİ</a:t>
            </a:r>
            <a:endParaRPr lang="tr-TR" dirty="0"/>
          </a:p>
        </p:txBody>
      </p:sp>
      <p:sp>
        <p:nvSpPr>
          <p:cNvPr id="3" name="2 İçerik Yer Tutucusu"/>
          <p:cNvSpPr>
            <a:spLocks noGrp="1"/>
          </p:cNvSpPr>
          <p:nvPr>
            <p:ph idx="1"/>
          </p:nvPr>
        </p:nvSpPr>
        <p:spPr>
          <a:xfrm>
            <a:off x="1484310" y="1491049"/>
            <a:ext cx="10018713" cy="4300151"/>
          </a:xfrm>
        </p:spPr>
        <p:txBody>
          <a:bodyPr>
            <a:normAutofit fontScale="92500" lnSpcReduction="10000"/>
          </a:bodyPr>
          <a:lstStyle/>
          <a:p>
            <a:r>
              <a:rPr lang="tr-TR" dirty="0" smtClean="0"/>
              <a:t>Genişletilmiş  matris yöntemleriyle etkilerin zaman içindeki davranışları ve bazı durumlarda olasılık yapıları, basit bir biçimde de olsa, değerlendirme kapsamına alınabilir. </a:t>
            </a:r>
          </a:p>
          <a:p>
            <a:r>
              <a:rPr lang="tr-TR" dirty="0" smtClean="0"/>
              <a:t>Matris yöntemleriyle her defasında tek bir faaliyet alternatifi değerlendirilebilmekte,alternatifler arası kıyaslamalar yapılamamaktadır.</a:t>
            </a:r>
          </a:p>
          <a:p>
            <a:r>
              <a:rPr lang="tr-TR" dirty="0" smtClean="0"/>
              <a:t>Sayısal ve kombine matrislerde etkilerin şiddet ve kapsamı nicelikselleştirilmeye çalışılmakla beraber, puanlamalarda </a:t>
            </a:r>
            <a:r>
              <a:rPr lang="tr-TR" dirty="0" err="1" smtClean="0"/>
              <a:t>subjektif</a:t>
            </a:r>
            <a:r>
              <a:rPr lang="tr-TR" dirty="0" smtClean="0"/>
              <a:t> unsurların değerlendirmeyi saptırması mümkündür. </a:t>
            </a:r>
          </a:p>
          <a:p>
            <a:pPr>
              <a:buNone/>
            </a:pPr>
            <a:r>
              <a:rPr lang="tr-TR" dirty="0" smtClean="0"/>
              <a:t>Bu  özellikleriyle matris yöntemlerinin, bir ÇED çalışması kapsamında, daha çok </a:t>
            </a:r>
            <a:r>
              <a:rPr lang="tr-TR" dirty="0" smtClean="0">
                <a:solidFill>
                  <a:srgbClr val="FF0000"/>
                </a:solidFill>
              </a:rPr>
              <a:t>ön değerlendirme ve sunuş (ÇED raporu) aşamalarında tutarlı bir şekilde kullanılabileceklerini,</a:t>
            </a:r>
            <a:r>
              <a:rPr lang="tr-TR" dirty="0" smtClean="0"/>
              <a:t> çevresel etkilerin </a:t>
            </a:r>
            <a:r>
              <a:rPr lang="tr-TR" dirty="0" smtClean="0">
                <a:solidFill>
                  <a:srgbClr val="FF0000"/>
                </a:solidFill>
              </a:rPr>
              <a:t>niceliksel kestirimi </a:t>
            </a:r>
            <a:r>
              <a:rPr lang="tr-TR" dirty="0" smtClean="0"/>
              <a:t>için daha objektif yöntemlerden yararlanılmasının uygun olacağını söylemek mümkündür. </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136</a:t>
            </a:fld>
            <a:endParaRPr lang="tr-TR"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673443"/>
          </a:xfrm>
        </p:spPr>
        <p:txBody>
          <a:bodyPr>
            <a:normAutofit fontScale="90000"/>
          </a:bodyPr>
          <a:lstStyle/>
          <a:p>
            <a:r>
              <a:rPr lang="tr-TR" dirty="0" smtClean="0"/>
              <a:t>AĞ/SİSTEM DİYAGRAMLARI</a:t>
            </a:r>
            <a:endParaRPr lang="tr-TR" dirty="0"/>
          </a:p>
        </p:txBody>
      </p:sp>
      <p:sp>
        <p:nvSpPr>
          <p:cNvPr id="3" name="2 İçerik Yer Tutucusu"/>
          <p:cNvSpPr>
            <a:spLocks noGrp="1"/>
          </p:cNvSpPr>
          <p:nvPr>
            <p:ph idx="1"/>
          </p:nvPr>
        </p:nvSpPr>
        <p:spPr>
          <a:xfrm>
            <a:off x="1484310" y="1466335"/>
            <a:ext cx="10018713" cy="4324865"/>
          </a:xfrm>
        </p:spPr>
        <p:txBody>
          <a:bodyPr/>
          <a:lstStyle/>
          <a:p>
            <a:r>
              <a:rPr lang="tr-TR" dirty="0" smtClean="0"/>
              <a:t>Çevresel etki değerlendirmesinde kullanılan kontrol listeleri ve etkileşim matrislerinin yukarıdaki kısımlarda tartışılan eksikliklerini giderebilmek amacıyla, ağ/sistem diyagramları yöntemi geliştirilmiştir. Bu yöntemde faaliyetler ve etkiler arasındaki ilişkiler doğrudan bağlantılarla gösterilmektedir.</a:t>
            </a:r>
          </a:p>
        </p:txBody>
      </p:sp>
      <p:sp>
        <p:nvSpPr>
          <p:cNvPr id="4" name="3 Slayt Numarası Yer Tutucusu"/>
          <p:cNvSpPr>
            <a:spLocks noGrp="1"/>
          </p:cNvSpPr>
          <p:nvPr>
            <p:ph type="sldNum" sz="quarter" idx="12"/>
          </p:nvPr>
        </p:nvSpPr>
        <p:spPr/>
        <p:txBody>
          <a:bodyPr/>
          <a:lstStyle/>
          <a:p>
            <a:fld id="{CCDD91AA-F5A4-454C-9208-F07C8F977E0B}" type="slidenum">
              <a:rPr lang="tr-TR" smtClean="0"/>
              <a:pPr/>
              <a:t>137</a:t>
            </a:fld>
            <a:endParaRPr lang="tr-TR"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525162"/>
          </a:xfrm>
        </p:spPr>
        <p:txBody>
          <a:bodyPr>
            <a:normAutofit fontScale="90000"/>
          </a:bodyPr>
          <a:lstStyle/>
          <a:p>
            <a:r>
              <a:rPr lang="tr-TR" dirty="0" smtClean="0"/>
              <a:t>AĞ/SİSTEM DİYAGRAMLARI</a:t>
            </a:r>
            <a:endParaRPr lang="tr-TR" dirty="0"/>
          </a:p>
        </p:txBody>
      </p:sp>
      <p:sp>
        <p:nvSpPr>
          <p:cNvPr id="3" name="2 İçerik Yer Tutucusu"/>
          <p:cNvSpPr>
            <a:spLocks noGrp="1"/>
          </p:cNvSpPr>
          <p:nvPr>
            <p:ph idx="1"/>
          </p:nvPr>
        </p:nvSpPr>
        <p:spPr>
          <a:xfrm>
            <a:off x="1484310" y="1441623"/>
            <a:ext cx="10018713" cy="4349578"/>
          </a:xfrm>
        </p:spPr>
        <p:txBody>
          <a:bodyPr/>
          <a:lstStyle/>
          <a:p>
            <a:r>
              <a:rPr lang="tr-TR" dirty="0" smtClean="0"/>
              <a:t>Ağ diyagramı yönetiminin en önemli yararı, ikincil ve dolaylı etkilerin bu yöntemle değerlendirilebilmesin mümkün olmasıdır. Bu şekilde </a:t>
            </a:r>
            <a:r>
              <a:rPr lang="tr-TR" b="1" dirty="0" smtClean="0"/>
              <a:t>“etkilerin etkileri” </a:t>
            </a:r>
            <a:r>
              <a:rPr lang="tr-TR" dirty="0" smtClean="0"/>
              <a:t>belirlenebilmektedir. </a:t>
            </a:r>
          </a:p>
          <a:p>
            <a:r>
              <a:rPr lang="tr-TR" dirty="0" smtClean="0"/>
              <a:t>Yöntemin etkin bir şekilde kullanılabilmesi için, çevresel etkilerin ve bunlar arasındaki ilişkilerin çok iyi bilinmesi ve her uygulama için ağ diyagramının yeniden oluşturulması gerekir.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138</a:t>
            </a:fld>
            <a:endParaRPr lang="tr-TR"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467497"/>
          </a:xfrm>
        </p:spPr>
        <p:txBody>
          <a:bodyPr>
            <a:normAutofit fontScale="90000"/>
          </a:bodyPr>
          <a:lstStyle/>
          <a:p>
            <a:r>
              <a:rPr lang="tr-TR" dirty="0" smtClean="0"/>
              <a:t>AĞ/SİSTEM DİYAGRAMLARI</a:t>
            </a:r>
            <a:endParaRPr lang="tr-TR" dirty="0"/>
          </a:p>
        </p:txBody>
      </p:sp>
      <p:sp>
        <p:nvSpPr>
          <p:cNvPr id="3" name="2 İçerik Yer Tutucusu"/>
          <p:cNvSpPr>
            <a:spLocks noGrp="1"/>
          </p:cNvSpPr>
          <p:nvPr>
            <p:ph idx="1"/>
          </p:nvPr>
        </p:nvSpPr>
        <p:spPr>
          <a:xfrm>
            <a:off x="1484310" y="1680519"/>
            <a:ext cx="10018713" cy="4110681"/>
          </a:xfrm>
        </p:spPr>
        <p:txBody>
          <a:bodyPr/>
          <a:lstStyle/>
          <a:p>
            <a:r>
              <a:rPr lang="tr-TR" dirty="0" smtClean="0"/>
              <a:t>Sisteme dışarıdan etki yapan herhangi bir faaliyet veya değişim, sistemdeki enerji alışverişini ve bilançolarını zorunlu olarak etkileyecektir. </a:t>
            </a:r>
          </a:p>
          <a:p>
            <a:r>
              <a:rPr lang="tr-TR" dirty="0" smtClean="0"/>
              <a:t>Böylece çeşitli etkilerin nicelikselleştirilebilmesi için ortak bir baz da bulunmuş olur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139</a:t>
            </a:fld>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t>Sorumluluk</a:t>
            </a:r>
            <a:br>
              <a:rPr lang="tr-TR" sz="2800" b="1" dirty="0"/>
            </a:b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Proje </a:t>
            </a:r>
            <a:r>
              <a:rPr lang="tr-TR" dirty="0"/>
              <a:t>sahibi, proje hedefleri gerçekleştirilirken etkileri indirgemek açısından </a:t>
            </a:r>
            <a:r>
              <a:rPr lang="tr-TR" dirty="0" smtClean="0"/>
              <a:t>en iyi </a:t>
            </a:r>
            <a:r>
              <a:rPr lang="tr-TR" dirty="0"/>
              <a:t>konumda bulunduğu için, ÇED Raporunu hazırlamakla sorumludur. </a:t>
            </a:r>
            <a:endParaRPr lang="tr-TR" dirty="0" smtClean="0"/>
          </a:p>
          <a:p>
            <a:pPr marL="0" indent="0">
              <a:buNone/>
            </a:pPr>
            <a:r>
              <a:rPr lang="tr-TR" dirty="0" smtClean="0"/>
              <a:t>Proje sahibi, çevresel </a:t>
            </a:r>
            <a:r>
              <a:rPr lang="tr-TR" dirty="0"/>
              <a:t>hedeflerin gerçekleştirilmesinden sorumlu olan çevre makamlarıyla </a:t>
            </a:r>
            <a:r>
              <a:rPr lang="tr-TR" dirty="0" smtClean="0"/>
              <a:t>işbirliği yapmalıdır</a:t>
            </a:r>
            <a:r>
              <a:rPr lang="tr-TR" dirty="0"/>
              <a:t>.</a:t>
            </a:r>
          </a:p>
        </p:txBody>
      </p:sp>
      <p:sp>
        <p:nvSpPr>
          <p:cNvPr id="5" name="Slayt Numarası Yer Tutucusu 4"/>
          <p:cNvSpPr>
            <a:spLocks noGrp="1"/>
          </p:cNvSpPr>
          <p:nvPr>
            <p:ph type="sldNum" sz="quarter" idx="12"/>
          </p:nvPr>
        </p:nvSpPr>
        <p:spPr/>
        <p:txBody>
          <a:bodyPr/>
          <a:lstStyle/>
          <a:p>
            <a:fld id="{C676E6CB-A5E6-4CD9-9F90-4ABAD8D55D81}" type="slidenum">
              <a:rPr lang="tr-TR" smtClean="0"/>
              <a:pPr/>
              <a:t>14</a:t>
            </a:fld>
            <a:endParaRPr lang="tr-TR" dirty="0"/>
          </a:p>
        </p:txBody>
      </p:sp>
    </p:spTree>
    <p:extLst>
      <p:ext uri="{BB962C8B-B14F-4D97-AF65-F5344CB8AC3E}">
        <p14:creationId xmlns:p14="http://schemas.microsoft.com/office/powerpoint/2010/main" xmlns="" val="180790082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1258329"/>
          </a:xfrm>
        </p:spPr>
        <p:txBody>
          <a:bodyPr/>
          <a:lstStyle/>
          <a:p>
            <a:r>
              <a:rPr lang="tr-TR" dirty="0" smtClean="0"/>
              <a:t>AĞ/SİSTEM DİYAGRAMLARI</a:t>
            </a:r>
            <a:endParaRPr lang="tr-TR" dirty="0"/>
          </a:p>
        </p:txBody>
      </p:sp>
      <p:sp>
        <p:nvSpPr>
          <p:cNvPr id="3" name="2 İçerik Yer Tutucusu"/>
          <p:cNvSpPr>
            <a:spLocks noGrp="1"/>
          </p:cNvSpPr>
          <p:nvPr>
            <p:ph idx="1"/>
          </p:nvPr>
        </p:nvSpPr>
        <p:spPr>
          <a:xfrm>
            <a:off x="1484310" y="2298357"/>
            <a:ext cx="10018713" cy="3492843"/>
          </a:xfrm>
        </p:spPr>
        <p:txBody>
          <a:bodyPr>
            <a:normAutofit fontScale="77500" lnSpcReduction="20000"/>
          </a:bodyPr>
          <a:lstStyle/>
          <a:p>
            <a:pPr>
              <a:buNone/>
            </a:pPr>
            <a:r>
              <a:rPr lang="tr-TR" b="1" dirty="0" smtClean="0"/>
              <a:t>Kurumsal açıdan çok çekici gelen sistem diyagramları yönteminin eksiklikleri; </a:t>
            </a:r>
          </a:p>
          <a:p>
            <a:pPr algn="just"/>
            <a:r>
              <a:rPr lang="tr-TR" dirty="0" smtClean="0"/>
              <a:t>Sistem diyagramları yöntemi, henüz gelişme aşamasındadır ve herhangi bir ÇED çalışması kapsamında bu tür diyagramların oluşturulması yoğun bir uzmanlık ve bilgi birikimi gerektirir.</a:t>
            </a:r>
          </a:p>
          <a:p>
            <a:pPr algn="just"/>
            <a:r>
              <a:rPr lang="tr-TR" dirty="0" smtClean="0"/>
              <a:t>Planlanan faaliyetin dışındaki bir çok unsurda çevresel sistemdeki enerji akışlarını etkileyebileceğinden, ÇED çalışması kapsamında tüm bu dış etkileri de dikkate almak gerekecektir.</a:t>
            </a:r>
          </a:p>
          <a:p>
            <a:pPr algn="just"/>
            <a:r>
              <a:rPr lang="tr-TR" dirty="0" smtClean="0"/>
              <a:t>Çevresel sistemdeki her unsur, enerji akışının bir parçası olmakla beraber, pek çok etkiler enerji birimleriyle ölçüldüğünde çevresel bakış açısının gerektirdiği ağırlıkları kazanamazlar. Örneğin bir bitki örtüsü eko-</a:t>
            </a:r>
            <a:r>
              <a:rPr lang="tr-TR" dirty="0" err="1" smtClean="0"/>
              <a:t>enerjetik</a:t>
            </a:r>
            <a:r>
              <a:rPr lang="tr-TR" dirty="0" smtClean="0"/>
              <a:t> döngünün içindedir.</a:t>
            </a:r>
          </a:p>
          <a:p>
            <a:pPr algn="just"/>
            <a:r>
              <a:rPr lang="tr-TR" dirty="0" smtClean="0"/>
              <a:t>Sistem diyagramları yöntemiyle kültürel ve sosyo-ekonomik öğeleri incelemek mümkün değildir.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140</a:t>
            </a:fld>
            <a:endParaRPr lang="tr-TR"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1324232"/>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993557"/>
            <a:ext cx="10018713" cy="3797643"/>
          </a:xfrm>
        </p:spPr>
        <p:txBody>
          <a:bodyPr>
            <a:normAutofit fontScale="92500" lnSpcReduction="20000"/>
          </a:bodyPr>
          <a:lstStyle/>
          <a:p>
            <a:pPr>
              <a:buNone/>
            </a:pPr>
            <a:r>
              <a:rPr lang="tr-TR" b="1" dirty="0" smtClean="0"/>
              <a:t>1. Kestirim Yaklaşımlarının Genel Özellikleri</a:t>
            </a:r>
          </a:p>
          <a:p>
            <a:pPr marL="457200" indent="-457200">
              <a:buNone/>
            </a:pPr>
            <a:r>
              <a:rPr lang="tr-TR" b="1" dirty="0" smtClean="0"/>
              <a:t>a) Kestirim Yöntemlerinde Nicelikselleştirmenin Önemi;</a:t>
            </a:r>
          </a:p>
          <a:p>
            <a:pPr marL="457200" indent="-457200" algn="just"/>
            <a:r>
              <a:rPr lang="tr-TR" dirty="0" smtClean="0"/>
              <a:t>Etkilerin kestirimi ÇED araştırmalarının en önemli bölümünü oluşturur. Bu aşamada ÇED kararlarına temel oluşturacak bilgiler sağlanır. Gerekiyorsa alınması gereken koruma önlemleri ve uygulanacak çevre teknolojileri belirlenir.</a:t>
            </a:r>
          </a:p>
          <a:p>
            <a:pPr marL="457200" indent="-457200" algn="just"/>
            <a:r>
              <a:rPr lang="tr-TR" dirty="0" smtClean="0"/>
              <a:t>Kantitatif(niceliksel) kestirim yöntemlerinin kullanımı, ÇED uygulamalarına 1980’li yılların başlarından itibaren girmiştir. Bu yöntemlerin ortak özelliği, değerlendirmeleri yoğun matematiksel model kullanımına dayandırılmasıdır. Kantitatif çevresel değerlendirme ve yöntemlerinin uygulanmasında çevresel konularda uzmanlaşmış kişilerle bilgisayar ve matematiksel modelleme uzmanları birlikte çalışırlar.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141</a:t>
            </a:fld>
            <a:endParaRPr lang="tr-TR"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1307757"/>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2166551"/>
            <a:ext cx="10018713" cy="3624649"/>
          </a:xfrm>
        </p:spPr>
        <p:txBody>
          <a:bodyPr/>
          <a:lstStyle/>
          <a:p>
            <a:pPr>
              <a:buNone/>
            </a:pPr>
            <a:r>
              <a:rPr lang="tr-TR" b="1" dirty="0" smtClean="0"/>
              <a:t>Kestirim Aşamaları;</a:t>
            </a:r>
          </a:p>
          <a:p>
            <a:r>
              <a:rPr lang="tr-TR" dirty="0" smtClean="0"/>
              <a:t>1.Aşama: Potansiyel etkilerin belirlenmesi</a:t>
            </a:r>
          </a:p>
          <a:p>
            <a:r>
              <a:rPr lang="tr-TR" dirty="0" smtClean="0"/>
              <a:t>2.Aşama: Etkilerin ön değerlendirilmesi</a:t>
            </a:r>
          </a:p>
          <a:p>
            <a:r>
              <a:rPr lang="tr-TR" dirty="0" smtClean="0"/>
              <a:t>3.Aşama: Etkilerin kestirimi için bilgi gereksiniminin belirlenmesi</a:t>
            </a:r>
          </a:p>
          <a:p>
            <a:r>
              <a:rPr lang="tr-TR" dirty="0" smtClean="0"/>
              <a:t>4.Aşama: Kestirim yöntemlerinin seçimi</a:t>
            </a:r>
          </a:p>
          <a:p>
            <a:r>
              <a:rPr lang="tr-TR" dirty="0" smtClean="0"/>
              <a:t>5.Aşama: Etkilerin kestirimi</a:t>
            </a:r>
          </a:p>
          <a:p>
            <a:r>
              <a:rPr lang="tr-TR" dirty="0" smtClean="0"/>
              <a:t>6.Aşama: Sonuçların sunumu</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142</a:t>
            </a:fld>
            <a:endParaRPr lang="tr-TR"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257433"/>
            <a:ext cx="10018713" cy="1134762"/>
          </a:xfrm>
        </p:spPr>
        <p:txBody>
          <a:bodyPr>
            <a:normAutofit/>
          </a:bodyPr>
          <a:lstStyle/>
          <a:p>
            <a:r>
              <a:rPr lang="tr-TR" sz="3600" dirty="0" smtClean="0"/>
              <a:t>KESTİRİM YÖNTEMLERİ</a:t>
            </a:r>
            <a:endParaRPr lang="tr-TR" sz="3600" dirty="0"/>
          </a:p>
        </p:txBody>
      </p:sp>
      <p:sp>
        <p:nvSpPr>
          <p:cNvPr id="3" name="2 İçerik Yer Tutucusu"/>
          <p:cNvSpPr>
            <a:spLocks noGrp="1"/>
          </p:cNvSpPr>
          <p:nvPr>
            <p:ph idx="1"/>
          </p:nvPr>
        </p:nvSpPr>
        <p:spPr>
          <a:xfrm>
            <a:off x="1484310" y="1606378"/>
            <a:ext cx="10018713" cy="4184823"/>
          </a:xfrm>
        </p:spPr>
        <p:txBody>
          <a:bodyPr>
            <a:normAutofit fontScale="92500" lnSpcReduction="20000"/>
          </a:bodyPr>
          <a:lstStyle/>
          <a:p>
            <a:pPr>
              <a:buNone/>
            </a:pPr>
            <a:r>
              <a:rPr lang="tr-TR" b="1" dirty="0" smtClean="0"/>
              <a:t>1.Aşama: Potansiyel Etkilerin Belirlenmesi;</a:t>
            </a:r>
          </a:p>
          <a:p>
            <a:pPr>
              <a:buNone/>
            </a:pPr>
            <a:r>
              <a:rPr lang="tr-TR" dirty="0" smtClean="0"/>
              <a:t>İşlemler;</a:t>
            </a:r>
          </a:p>
          <a:p>
            <a:r>
              <a:rPr lang="tr-TR" dirty="0" smtClean="0"/>
              <a:t>Alternatif aktivite tanımlanması</a:t>
            </a:r>
          </a:p>
          <a:p>
            <a:r>
              <a:rPr lang="tr-TR" dirty="0" smtClean="0"/>
              <a:t>Her alternatif aktivite bileşenlerinin belirlenmesi</a:t>
            </a:r>
          </a:p>
          <a:p>
            <a:r>
              <a:rPr lang="tr-TR" dirty="0" smtClean="0"/>
              <a:t>Etkilerin kaynakları nedenlerinin belirlenmesi</a:t>
            </a:r>
          </a:p>
          <a:p>
            <a:r>
              <a:rPr lang="tr-TR" dirty="0" smtClean="0"/>
              <a:t>Birinci, ikinci ve daha yüksek dereceden etkilerin tanımlanması</a:t>
            </a:r>
          </a:p>
          <a:p>
            <a:r>
              <a:rPr lang="tr-TR" dirty="0" smtClean="0"/>
              <a:t>Her bir alternatifin oluşturduğu etkiler için sebep-sonuç ilişkilendirilmesi.</a:t>
            </a:r>
          </a:p>
          <a:p>
            <a:pPr>
              <a:buNone/>
            </a:pPr>
            <a:r>
              <a:rPr lang="tr-TR" dirty="0" smtClean="0"/>
              <a:t>Sonuçlar;</a:t>
            </a:r>
          </a:p>
          <a:p>
            <a:r>
              <a:rPr lang="tr-TR" dirty="0" smtClean="0"/>
              <a:t>Her bir alternatif için sebep-sonuç ağları ve kestirim gereken problemlerin tanımlanması</a:t>
            </a:r>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143</a:t>
            </a:fld>
            <a:endParaRPr lang="tr-TR"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593125"/>
            <a:ext cx="10018713" cy="1054444"/>
          </a:xfrm>
        </p:spPr>
        <p:txBody>
          <a:bodyPr>
            <a:normAutofit/>
          </a:bodyPr>
          <a:lstStyle/>
          <a:p>
            <a:r>
              <a:rPr lang="tr-TR" sz="3600" dirty="0" smtClean="0"/>
              <a:t>KESTİRİM YÖNTEMLERİ</a:t>
            </a:r>
            <a:endParaRPr lang="tr-TR" sz="3600" dirty="0"/>
          </a:p>
        </p:txBody>
      </p:sp>
      <p:sp>
        <p:nvSpPr>
          <p:cNvPr id="3" name="2 İçerik Yer Tutucusu"/>
          <p:cNvSpPr>
            <a:spLocks noGrp="1"/>
          </p:cNvSpPr>
          <p:nvPr>
            <p:ph idx="1"/>
          </p:nvPr>
        </p:nvSpPr>
        <p:spPr>
          <a:xfrm>
            <a:off x="1484310" y="1762897"/>
            <a:ext cx="10018713" cy="4028303"/>
          </a:xfrm>
        </p:spPr>
        <p:txBody>
          <a:bodyPr/>
          <a:lstStyle/>
          <a:p>
            <a:pPr>
              <a:buNone/>
            </a:pPr>
            <a:r>
              <a:rPr lang="tr-TR" b="1" dirty="0" smtClean="0"/>
              <a:t>2. Aşama:Etkilerin Ön değerlendirilmesi;</a:t>
            </a:r>
          </a:p>
          <a:p>
            <a:pPr>
              <a:buNone/>
            </a:pPr>
            <a:r>
              <a:rPr lang="tr-TR" dirty="0" smtClean="0"/>
              <a:t>İşlemler;</a:t>
            </a:r>
          </a:p>
          <a:p>
            <a:r>
              <a:rPr lang="tr-TR" dirty="0" smtClean="0"/>
              <a:t>Ön inceleme kriterlerinin tanımlanması</a:t>
            </a:r>
          </a:p>
          <a:p>
            <a:r>
              <a:rPr lang="tr-TR" dirty="0" smtClean="0"/>
              <a:t>Ön kestirimlerin yapılması</a:t>
            </a:r>
          </a:p>
          <a:p>
            <a:r>
              <a:rPr lang="tr-TR" dirty="0" smtClean="0"/>
              <a:t>Etkilerin önem değerlendirmesi</a:t>
            </a:r>
          </a:p>
          <a:p>
            <a:pPr>
              <a:buNone/>
            </a:pPr>
            <a:r>
              <a:rPr lang="tr-TR" dirty="0" smtClean="0"/>
              <a:t>Sonuçlar;</a:t>
            </a:r>
          </a:p>
          <a:p>
            <a:r>
              <a:rPr lang="tr-TR" dirty="0" smtClean="0"/>
              <a:t>Ön kestirimi yapılan etkilerin kriterlerle kıyaslanması ve ayrıntılı çalışmaların gerekliliğine karar verilmesi.</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144</a:t>
            </a:fld>
            <a:endParaRPr lang="tr-TR"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920578"/>
          </a:xfrm>
        </p:spPr>
        <p:txBody>
          <a:bodyPr>
            <a:normAutofit/>
          </a:bodyPr>
          <a:lstStyle/>
          <a:p>
            <a:r>
              <a:rPr lang="tr-TR" sz="3600" dirty="0" smtClean="0"/>
              <a:t>KESTİRİM YÖNTEMLERİ</a:t>
            </a:r>
            <a:endParaRPr lang="tr-TR" sz="3600" dirty="0"/>
          </a:p>
        </p:txBody>
      </p:sp>
      <p:sp>
        <p:nvSpPr>
          <p:cNvPr id="3" name="2 İçerik Yer Tutucusu"/>
          <p:cNvSpPr>
            <a:spLocks noGrp="1"/>
          </p:cNvSpPr>
          <p:nvPr>
            <p:ph idx="1"/>
          </p:nvPr>
        </p:nvSpPr>
        <p:spPr>
          <a:xfrm>
            <a:off x="1484310" y="1762897"/>
            <a:ext cx="10018713" cy="4028303"/>
          </a:xfrm>
        </p:spPr>
        <p:txBody>
          <a:bodyPr/>
          <a:lstStyle/>
          <a:p>
            <a:pPr>
              <a:buNone/>
            </a:pPr>
            <a:r>
              <a:rPr lang="tr-TR" b="1" dirty="0" smtClean="0"/>
              <a:t>3. Aşama: Etkilerin kestirimi için bilgi gereksiniminin belirlenmesi</a:t>
            </a:r>
          </a:p>
          <a:p>
            <a:pPr>
              <a:buNone/>
            </a:pPr>
            <a:r>
              <a:rPr lang="tr-TR" dirty="0" smtClean="0"/>
              <a:t>İşlemler;</a:t>
            </a:r>
          </a:p>
          <a:p>
            <a:r>
              <a:rPr lang="tr-TR" dirty="0" smtClean="0"/>
              <a:t>Bilgi gereksinimini belirleyen faktörler</a:t>
            </a:r>
          </a:p>
          <a:p>
            <a:r>
              <a:rPr lang="tr-TR" dirty="0" smtClean="0"/>
              <a:t>Değişkenlerin tanımı</a:t>
            </a:r>
          </a:p>
          <a:p>
            <a:r>
              <a:rPr lang="tr-TR" dirty="0" smtClean="0"/>
              <a:t>Kestirim sürecinden beklenen çıktılar</a:t>
            </a:r>
          </a:p>
          <a:p>
            <a:pPr>
              <a:buNone/>
            </a:pPr>
            <a:r>
              <a:rPr lang="tr-TR" dirty="0" smtClean="0"/>
              <a:t>Sonuçlar;</a:t>
            </a:r>
          </a:p>
          <a:p>
            <a:r>
              <a:rPr lang="tr-TR" dirty="0" smtClean="0"/>
              <a:t>Bilgi gereksiniminin envanteri</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145</a:t>
            </a:fld>
            <a:endParaRPr lang="tr-TR"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895865"/>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721709"/>
            <a:ext cx="10018713" cy="4069492"/>
          </a:xfrm>
        </p:spPr>
        <p:txBody>
          <a:bodyPr>
            <a:normAutofit fontScale="92500"/>
          </a:bodyPr>
          <a:lstStyle/>
          <a:p>
            <a:pPr>
              <a:buNone/>
            </a:pPr>
            <a:r>
              <a:rPr lang="tr-TR" b="1" dirty="0" smtClean="0"/>
              <a:t>4. Aşama: Kestirim Yöntemlerinin Seçimi:</a:t>
            </a:r>
          </a:p>
          <a:p>
            <a:pPr algn="just">
              <a:buNone/>
            </a:pPr>
            <a:r>
              <a:rPr lang="tr-TR" dirty="0" smtClean="0"/>
              <a:t>İşlemler;</a:t>
            </a:r>
          </a:p>
          <a:p>
            <a:pPr algn="just"/>
            <a:r>
              <a:rPr lang="tr-TR" dirty="0" smtClean="0"/>
              <a:t>Gerekli bilgileri üretmek için kullanılabilecek kestirim yöntemlerinin belirlenmesi,</a:t>
            </a:r>
          </a:p>
          <a:p>
            <a:pPr algn="just"/>
            <a:r>
              <a:rPr lang="tr-TR" dirty="0" smtClean="0"/>
              <a:t>Her bir yöntemin yapılan çalışmasına özgü kestirim amacına uygunluğunun irdelenmesi, avantaj ve dezavantajları</a:t>
            </a:r>
          </a:p>
          <a:p>
            <a:pPr algn="just"/>
            <a:r>
              <a:rPr lang="tr-TR" dirty="0" smtClean="0"/>
              <a:t>Verilen koşullar çerçevesinde en uygun yönetim seçimi</a:t>
            </a:r>
          </a:p>
          <a:p>
            <a:pPr algn="just">
              <a:buNone/>
            </a:pPr>
            <a:r>
              <a:rPr lang="tr-TR" dirty="0" smtClean="0"/>
              <a:t>Sonuçlar;</a:t>
            </a:r>
          </a:p>
          <a:p>
            <a:pPr algn="just"/>
            <a:r>
              <a:rPr lang="tr-TR" dirty="0" smtClean="0"/>
              <a:t>Kestirim yönteminin seçimi konusunda karar verilmesi ve bu kararın gerekçelerinin belirtilmesi</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146</a:t>
            </a:fld>
            <a:endParaRPr lang="tr-TR"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986481"/>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713471"/>
            <a:ext cx="10018713" cy="4077730"/>
          </a:xfrm>
        </p:spPr>
        <p:txBody>
          <a:bodyPr/>
          <a:lstStyle/>
          <a:p>
            <a:pPr>
              <a:buNone/>
            </a:pPr>
            <a:r>
              <a:rPr lang="tr-TR" b="1" dirty="0" smtClean="0"/>
              <a:t>5. Aşama: Etkilerin Kestirimi;</a:t>
            </a:r>
          </a:p>
          <a:p>
            <a:pPr>
              <a:buNone/>
            </a:pPr>
            <a:r>
              <a:rPr lang="tr-TR" dirty="0" smtClean="0"/>
              <a:t>İşlemler;</a:t>
            </a:r>
          </a:p>
          <a:p>
            <a:r>
              <a:rPr lang="tr-TR" dirty="0" smtClean="0"/>
              <a:t>Veri toplanması ve düzenlenmesi</a:t>
            </a:r>
          </a:p>
          <a:p>
            <a:r>
              <a:rPr lang="tr-TR" dirty="0" smtClean="0"/>
              <a:t>Yöntemin hazırlanması ve uyarlanması</a:t>
            </a:r>
          </a:p>
          <a:p>
            <a:r>
              <a:rPr lang="tr-TR" dirty="0" smtClean="0"/>
              <a:t>Kestirim yönteminin uygulanması</a:t>
            </a:r>
          </a:p>
          <a:p>
            <a:r>
              <a:rPr lang="tr-TR" dirty="0" smtClean="0"/>
              <a:t>Sonuçların kalite kontrolü ve değerlendirilmesi</a:t>
            </a:r>
          </a:p>
          <a:p>
            <a:pPr>
              <a:buNone/>
            </a:pPr>
            <a:r>
              <a:rPr lang="tr-TR" dirty="0" smtClean="0"/>
              <a:t>Sonuçlar;</a:t>
            </a:r>
          </a:p>
          <a:p>
            <a:r>
              <a:rPr lang="tr-TR" dirty="0" smtClean="0"/>
              <a:t>Eskilerin kestirimi ve sonuçların güvenilirliğinin değerlendirilmesi</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147</a:t>
            </a:fld>
            <a:endParaRPr lang="tr-TR"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1002957"/>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746423"/>
            <a:ext cx="10018713" cy="4044778"/>
          </a:xfrm>
        </p:spPr>
        <p:txBody>
          <a:bodyPr/>
          <a:lstStyle/>
          <a:p>
            <a:pPr>
              <a:buNone/>
            </a:pPr>
            <a:r>
              <a:rPr lang="tr-TR" b="1" dirty="0" smtClean="0"/>
              <a:t>6. Aşama: Sonuçların Sunumu;</a:t>
            </a:r>
          </a:p>
          <a:p>
            <a:pPr>
              <a:buNone/>
            </a:pPr>
            <a:r>
              <a:rPr lang="tr-TR" dirty="0" smtClean="0"/>
              <a:t>İşlemler;</a:t>
            </a:r>
          </a:p>
          <a:p>
            <a:r>
              <a:rPr lang="tr-TR" dirty="0" smtClean="0"/>
              <a:t>Etkilerin öneminin belirlenmesi</a:t>
            </a:r>
          </a:p>
          <a:p>
            <a:r>
              <a:rPr lang="tr-TR" dirty="0" smtClean="0"/>
              <a:t>Sunum</a:t>
            </a:r>
          </a:p>
          <a:p>
            <a:pPr>
              <a:buNone/>
            </a:pPr>
            <a:r>
              <a:rPr lang="tr-TR" dirty="0" smtClean="0"/>
              <a:t>Sonuçlar;</a:t>
            </a:r>
          </a:p>
          <a:p>
            <a:r>
              <a:rPr lang="tr-TR" dirty="0" smtClean="0"/>
              <a:t>ÇED raporu</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148</a:t>
            </a:fld>
            <a:endParaRPr lang="tr-TR"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961768"/>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820563"/>
            <a:ext cx="10018713" cy="3970638"/>
          </a:xfrm>
        </p:spPr>
        <p:txBody>
          <a:bodyPr>
            <a:normAutofit fontScale="70000" lnSpcReduction="20000"/>
          </a:bodyPr>
          <a:lstStyle/>
          <a:p>
            <a:pPr>
              <a:buNone/>
            </a:pPr>
            <a:r>
              <a:rPr lang="tr-TR" b="1" dirty="0" smtClean="0"/>
              <a:t>b) Kestirim Yöntemlerinin Uygulanmasında Genel Kurallar</a:t>
            </a:r>
          </a:p>
          <a:p>
            <a:pPr algn="just"/>
            <a:r>
              <a:rPr lang="tr-TR" dirty="0" smtClean="0"/>
              <a:t>Kestirimler genellikler karmaşık çevresel sistemler içinde gerçekleşen süreçlerle ilgilidir.</a:t>
            </a:r>
          </a:p>
          <a:p>
            <a:pPr algn="just"/>
            <a:r>
              <a:rPr lang="tr-TR" dirty="0" smtClean="0"/>
              <a:t>ÇED çalışmaları genellikle zamansal ve parasal kaynak kısıtlamalarının belirlediği çevreler  içinde gerçekleşir.</a:t>
            </a:r>
          </a:p>
          <a:p>
            <a:pPr algn="just"/>
            <a:r>
              <a:rPr lang="tr-TR" dirty="0" smtClean="0"/>
              <a:t>ÇED bir planlama aracıdır ve bu özelliği ile proje, plan, politika gibi bir faaliyetin yapılmasına çevresel açıdan izin verilip verilmeyeceğine: eğer izin verilecekse bu iznin ne şekilde olacağına yönelik kararlarda karar vericilere yardımcı olacak bir ön çalışmadır. </a:t>
            </a:r>
          </a:p>
          <a:p>
            <a:pPr algn="just"/>
            <a:r>
              <a:rPr lang="tr-TR" dirty="0" smtClean="0"/>
              <a:t>Planlanan faaliyetin etkilerinin belirlenebilmesi için uygulanabilecek yöntemler çok geniş bir palet oluşturur.</a:t>
            </a:r>
          </a:p>
          <a:p>
            <a:pPr algn="just"/>
            <a:r>
              <a:rPr lang="tr-TR" dirty="0" smtClean="0"/>
              <a:t>Belirli bir uygulama için kestirim yöntemi seçimi, pek çok farklı faktöre dayanır.</a:t>
            </a:r>
          </a:p>
          <a:p>
            <a:pPr algn="just"/>
            <a:r>
              <a:rPr lang="tr-TR" dirty="0" smtClean="0"/>
              <a:t>Kestirimler belirsizlikler içerir.</a:t>
            </a:r>
          </a:p>
          <a:p>
            <a:pPr algn="just"/>
            <a:r>
              <a:rPr lang="tr-TR" dirty="0" smtClean="0"/>
              <a:t>Kestirimlerin kalitesi, çalışmayı yapan grupların araştırma ve uzmanlık deneyimi ile orantılıdır.</a:t>
            </a:r>
          </a:p>
          <a:p>
            <a:pPr algn="just"/>
            <a:r>
              <a:rPr lang="tr-TR" dirty="0" smtClean="0"/>
              <a:t>ÇED kapsamında yapılan kestirimler mümkün olduğunca objektif ve güvenilir olmalıdır.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149</a:t>
            </a:fld>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t>Karar verme</a:t>
            </a:r>
            <a:endParaRPr lang="tr-TR" sz="2800" dirty="0"/>
          </a:p>
        </p:txBody>
      </p:sp>
      <p:sp>
        <p:nvSpPr>
          <p:cNvPr id="3" name="İçerik Yer Tutucusu 2"/>
          <p:cNvSpPr>
            <a:spLocks noGrp="1"/>
          </p:cNvSpPr>
          <p:nvPr>
            <p:ph idx="1"/>
          </p:nvPr>
        </p:nvSpPr>
        <p:spPr>
          <a:xfrm>
            <a:off x="2589212" y="1266940"/>
            <a:ext cx="9121718" cy="5266061"/>
          </a:xfrm>
        </p:spPr>
        <p:txBody>
          <a:bodyPr>
            <a:normAutofit/>
          </a:bodyPr>
          <a:lstStyle/>
          <a:p>
            <a:pPr marL="0" indent="0">
              <a:buNone/>
            </a:pPr>
            <a:r>
              <a:rPr lang="tr-TR" dirty="0"/>
              <a:t>ÇED Raporu karar vericilere, proje teklifiyle birlikte sunulmalıdır. </a:t>
            </a:r>
            <a:r>
              <a:rPr lang="tr-TR" dirty="0" smtClean="0"/>
              <a:t>Yetkili makam</a:t>
            </a:r>
            <a:r>
              <a:rPr lang="tr-TR" dirty="0"/>
              <a:t>, </a:t>
            </a:r>
            <a:r>
              <a:rPr lang="tr-TR" dirty="0">
                <a:solidFill>
                  <a:srgbClr val="FF0000"/>
                </a:solidFill>
              </a:rPr>
              <a:t>karar verilirken raporu da göz önünde bulundurmalıdır. </a:t>
            </a:r>
            <a:r>
              <a:rPr lang="tr-TR" dirty="0"/>
              <a:t>Yetkili makam, </a:t>
            </a:r>
            <a:r>
              <a:rPr lang="tr-TR" dirty="0" smtClean="0"/>
              <a:t>teklif edilen </a:t>
            </a:r>
            <a:r>
              <a:rPr lang="tr-TR" dirty="0"/>
              <a:t>bir plana ilişkin karar verdiği zaman, </a:t>
            </a:r>
            <a:r>
              <a:rPr lang="tr-TR" dirty="0">
                <a:solidFill>
                  <a:srgbClr val="FF0000"/>
                </a:solidFill>
              </a:rPr>
              <a:t>çevresel etki değerlendirme raporuna</a:t>
            </a:r>
            <a:r>
              <a:rPr lang="tr-TR" dirty="0"/>
              <a:t> </a:t>
            </a:r>
            <a:r>
              <a:rPr lang="tr-TR" dirty="0" smtClean="0"/>
              <a:t>açık şekilde </a:t>
            </a:r>
            <a:r>
              <a:rPr lang="tr-TR" dirty="0"/>
              <a:t>atıf yapmalıdır.</a:t>
            </a:r>
          </a:p>
          <a:p>
            <a:pPr marL="0" indent="0">
              <a:buNone/>
            </a:pPr>
            <a:r>
              <a:rPr lang="tr-TR" dirty="0"/>
              <a:t>Siyasi irade ve bilginin doğru kullanımı etkili bir ÇED süreci için gereklidir. </a:t>
            </a:r>
            <a:endParaRPr lang="tr-TR" dirty="0" smtClean="0"/>
          </a:p>
          <a:p>
            <a:pPr marL="0" indent="0">
              <a:buNone/>
            </a:pPr>
            <a:r>
              <a:rPr lang="tr-TR" dirty="0" smtClean="0"/>
              <a:t>Aksi taktirde</a:t>
            </a:r>
            <a:r>
              <a:rPr lang="tr-TR" dirty="0"/>
              <a:t>, </a:t>
            </a:r>
            <a:r>
              <a:rPr lang="tr-TR" i="1" dirty="0"/>
              <a:t>değerlendirme süreci ve çevresel değerlendirme ile proje hazırlığı </a:t>
            </a:r>
            <a:r>
              <a:rPr lang="tr-TR" i="1" dirty="0" smtClean="0"/>
              <a:t>arasındaki bağlantı </a:t>
            </a:r>
            <a:r>
              <a:rPr lang="tr-TR" i="1" dirty="0"/>
              <a:t>tüm ilgili tarafların açık, geniş ve şeffaf katılımıyla çok başarılı </a:t>
            </a:r>
            <a:r>
              <a:rPr lang="tr-TR" i="1" dirty="0" smtClean="0"/>
              <a:t>şekilde yürütülse </a:t>
            </a:r>
            <a:r>
              <a:rPr lang="tr-TR" i="1" dirty="0"/>
              <a:t>bile, karar verme üzerindeki etkiler zayıf olabilir. </a:t>
            </a:r>
            <a:r>
              <a:rPr lang="tr-TR" dirty="0"/>
              <a:t>Bu durumda geleneksel </a:t>
            </a:r>
            <a:r>
              <a:rPr lang="tr-TR" dirty="0" smtClean="0"/>
              <a:t>ve ekonomik </a:t>
            </a:r>
            <a:r>
              <a:rPr lang="tr-TR" dirty="0"/>
              <a:t>tercihler ön plana çıkabilir ve değerlendirmedeki önerilerin önüne geçebilir</a:t>
            </a:r>
            <a:r>
              <a:rPr lang="tr-TR" dirty="0" smtClean="0"/>
              <a:t>.</a:t>
            </a:r>
            <a:endParaRPr lang="tr-TR" dirty="0"/>
          </a:p>
        </p:txBody>
      </p:sp>
      <p:sp>
        <p:nvSpPr>
          <p:cNvPr id="5" name="Slayt Numarası Yer Tutucusu 4"/>
          <p:cNvSpPr>
            <a:spLocks noGrp="1"/>
          </p:cNvSpPr>
          <p:nvPr>
            <p:ph type="sldNum" sz="quarter" idx="12"/>
          </p:nvPr>
        </p:nvSpPr>
        <p:spPr/>
        <p:txBody>
          <a:bodyPr/>
          <a:lstStyle/>
          <a:p>
            <a:fld id="{C676E6CB-A5E6-4CD9-9F90-4ABAD8D55D81}" type="slidenum">
              <a:rPr lang="tr-TR" smtClean="0"/>
              <a:pPr/>
              <a:t>15</a:t>
            </a:fld>
            <a:endParaRPr lang="tr-TR" dirty="0"/>
          </a:p>
        </p:txBody>
      </p:sp>
    </p:spTree>
    <p:extLst>
      <p:ext uri="{BB962C8B-B14F-4D97-AF65-F5344CB8AC3E}">
        <p14:creationId xmlns:p14="http://schemas.microsoft.com/office/powerpoint/2010/main" xmlns="" val="3692614988"/>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6073" y="372764"/>
            <a:ext cx="10018713" cy="813485"/>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51359" y="1556952"/>
            <a:ext cx="10018713" cy="3880022"/>
          </a:xfrm>
        </p:spPr>
        <p:txBody>
          <a:bodyPr/>
          <a:lstStyle/>
          <a:p>
            <a:pPr>
              <a:buNone/>
            </a:pPr>
            <a:r>
              <a:rPr lang="tr-TR" b="1" dirty="0" smtClean="0"/>
              <a:t>2. Potansiyel Etkilerin Belirlenmesi</a:t>
            </a:r>
          </a:p>
          <a:p>
            <a:pPr>
              <a:buNone/>
            </a:pPr>
            <a:r>
              <a:rPr lang="tr-TR" dirty="0" smtClean="0"/>
              <a:t>	Çevresel etkilerin belirlenmesinde birinci aşama planlanan faaliyetin olası etkilerinin mümkün olan en geniş kapsamda listelenmesidir. Bu aşamada etkilerin önemi hakkında bir sıralama yapılmaz.</a:t>
            </a:r>
            <a:endParaRPr lang="tr-TR" b="1" dirty="0" smtClean="0"/>
          </a:p>
          <a:p>
            <a:pPr>
              <a:buNone/>
            </a:pPr>
            <a:endParaRPr lang="tr-TR" b="1" dirty="0" smtClean="0"/>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150</a:t>
            </a:fld>
            <a:endParaRPr lang="tr-TR"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2549" y="298622"/>
            <a:ext cx="10018713" cy="821723"/>
          </a:xfrm>
        </p:spPr>
        <p:txBody>
          <a:bodyPr/>
          <a:lstStyle/>
          <a:p>
            <a:r>
              <a:rPr lang="tr-TR" dirty="0" smtClean="0"/>
              <a:t>KESTİRİM YÖNTEMLERİ</a:t>
            </a:r>
            <a:endParaRPr lang="tr-TR" dirty="0"/>
          </a:p>
        </p:txBody>
      </p:sp>
      <p:graphicFrame>
        <p:nvGraphicFramePr>
          <p:cNvPr id="5" name="4 İçerik Yer Tutucusu"/>
          <p:cNvGraphicFramePr>
            <a:graphicFrameLocks noGrp="1"/>
          </p:cNvGraphicFramePr>
          <p:nvPr>
            <p:ph idx="1"/>
          </p:nvPr>
        </p:nvGraphicFramePr>
        <p:xfrm>
          <a:off x="1484313" y="1366838"/>
          <a:ext cx="10018712" cy="3337560"/>
        </p:xfrm>
        <a:graphic>
          <a:graphicData uri="http://schemas.openxmlformats.org/drawingml/2006/table">
            <a:tbl>
              <a:tblPr firstRow="1" bandRow="1">
                <a:tableStyleId>{5940675A-B579-460E-94D1-54222C63F5DA}</a:tableStyleId>
              </a:tblPr>
              <a:tblGrid>
                <a:gridCol w="5009356"/>
                <a:gridCol w="5009356"/>
              </a:tblGrid>
              <a:tr h="370840">
                <a:tc gridSpan="2">
                  <a:txBody>
                    <a:bodyPr/>
                    <a:lstStyle/>
                    <a:p>
                      <a:pPr algn="ctr"/>
                      <a:r>
                        <a:rPr lang="tr-TR" sz="1600" b="1" kern="1200" dirty="0" smtClean="0"/>
                        <a:t>ÇED ÇALIŞMASINDA OLASI ETKİLERİN BELİRLENMESİ</a:t>
                      </a:r>
                      <a:endParaRPr lang="tr-TR" sz="1600" b="1" dirty="0">
                        <a:solidFill>
                          <a:schemeClr val="tx1"/>
                        </a:solidFill>
                        <a:latin typeface="Times New Roman" pitchFamily="18" charset="0"/>
                        <a:cs typeface="Times New Roman" pitchFamily="18" charset="0"/>
                      </a:endParaRPr>
                    </a:p>
                  </a:txBody>
                  <a:tcPr/>
                </a:tc>
                <a:tc hMerge="1">
                  <a:txBody>
                    <a:bodyPr/>
                    <a:lstStyle/>
                    <a:p>
                      <a:endParaRPr lang="tr-TR" dirty="0"/>
                    </a:p>
                  </a:txBody>
                  <a:tcPr/>
                </a:tc>
              </a:tr>
              <a:tr h="370840">
                <a:tc>
                  <a:txBody>
                    <a:bodyPr/>
                    <a:lstStyle/>
                    <a:p>
                      <a:pPr marL="1219200" algn="ctr">
                        <a:lnSpc>
                          <a:spcPct val="115000"/>
                        </a:lnSpc>
                        <a:spcAft>
                          <a:spcPts val="0"/>
                        </a:spcAft>
                      </a:pPr>
                      <a:r>
                        <a:rPr lang="tr-TR" sz="1200" b="1" dirty="0"/>
                        <a:t>İŞLEM</a:t>
                      </a:r>
                      <a:endParaRPr lang="tr-TR" sz="1200" b="1" dirty="0">
                        <a:latin typeface="Times New Roman" pitchFamily="18" charset="0"/>
                        <a:ea typeface="Times New Roman"/>
                        <a:cs typeface="Times New Roman" pitchFamily="18" charset="0"/>
                      </a:endParaRPr>
                    </a:p>
                  </a:txBody>
                  <a:tcPr marL="6350" marR="6350" marT="0" marB="0"/>
                </a:tc>
                <a:tc>
                  <a:txBody>
                    <a:bodyPr/>
                    <a:lstStyle/>
                    <a:p>
                      <a:pPr marL="1117600" algn="ctr">
                        <a:lnSpc>
                          <a:spcPct val="115000"/>
                        </a:lnSpc>
                        <a:spcAft>
                          <a:spcPts val="0"/>
                        </a:spcAft>
                      </a:pPr>
                      <a:r>
                        <a:rPr lang="tr-TR" sz="1200" b="1" dirty="0"/>
                        <a:t>SONUÇ</a:t>
                      </a:r>
                      <a:endParaRPr lang="tr-TR" sz="1200" b="1" dirty="0">
                        <a:latin typeface="Times New Roman" pitchFamily="18" charset="0"/>
                        <a:ea typeface="Times New Roman"/>
                        <a:cs typeface="Times New Roman" pitchFamily="18" charset="0"/>
                      </a:endParaRPr>
                    </a:p>
                  </a:txBody>
                  <a:tcPr marL="6350" marR="6350" marT="0" marB="0"/>
                </a:tc>
              </a:tr>
              <a:tr h="370840">
                <a:tc>
                  <a:txBody>
                    <a:bodyPr/>
                    <a:lstStyle/>
                    <a:p>
                      <a:pPr marL="63500" indent="-419100" algn="ctr">
                        <a:lnSpc>
                          <a:spcPts val="1225"/>
                        </a:lnSpc>
                        <a:spcBef>
                          <a:spcPts val="3900"/>
                        </a:spcBef>
                        <a:spcAft>
                          <a:spcPts val="0"/>
                        </a:spcAft>
                      </a:pPr>
                      <a:r>
                        <a:rPr lang="tr-TR" sz="1200" dirty="0"/>
                        <a:t>Varsa faaliyet alternatiflerinin belirlenmesi</a:t>
                      </a:r>
                      <a:endParaRPr lang="tr-TR" sz="1200" dirty="0">
                        <a:latin typeface="Times New Roman" pitchFamily="18" charset="0"/>
                        <a:ea typeface="Times New Roman"/>
                        <a:cs typeface="Times New Roman" pitchFamily="18" charset="0"/>
                      </a:endParaRPr>
                    </a:p>
                  </a:txBody>
                  <a:tcPr marL="6350" marR="6350" marT="0" marB="0"/>
                </a:tc>
                <a:tc>
                  <a:txBody>
                    <a:bodyPr/>
                    <a:lstStyle/>
                    <a:p>
                      <a:pPr marL="63500" indent="-419100" algn="ctr">
                        <a:lnSpc>
                          <a:spcPts val="1225"/>
                        </a:lnSpc>
                        <a:spcBef>
                          <a:spcPts val="3900"/>
                        </a:spcBef>
                        <a:spcAft>
                          <a:spcPts val="0"/>
                        </a:spcAft>
                      </a:pPr>
                      <a:r>
                        <a:rPr lang="tr-TR" sz="1200" dirty="0"/>
                        <a:t>Alternatif faaliyetler listesi</a:t>
                      </a:r>
                      <a:endParaRPr lang="tr-TR" sz="1200" dirty="0">
                        <a:latin typeface="Times New Roman" pitchFamily="18" charset="0"/>
                        <a:ea typeface="Times New Roman"/>
                        <a:cs typeface="Times New Roman" pitchFamily="18" charset="0"/>
                      </a:endParaRPr>
                    </a:p>
                  </a:txBody>
                  <a:tcPr marL="6350" marR="6350" marT="0" marB="0"/>
                </a:tc>
              </a:tr>
              <a:tr h="370840">
                <a:tc>
                  <a:txBody>
                    <a:bodyPr/>
                    <a:lstStyle/>
                    <a:p>
                      <a:pPr marL="63500" indent="-419100" algn="ctr">
                        <a:lnSpc>
                          <a:spcPts val="1225"/>
                        </a:lnSpc>
                        <a:spcBef>
                          <a:spcPts val="3900"/>
                        </a:spcBef>
                        <a:spcAft>
                          <a:spcPts val="0"/>
                        </a:spcAft>
                      </a:pPr>
                      <a:r>
                        <a:rPr lang="tr-TR" sz="1200" dirty="0"/>
                        <a:t>Her bir faaliyet bileşenlerinin belirlenmesi</a:t>
                      </a:r>
                      <a:endParaRPr lang="tr-TR" sz="1200" dirty="0">
                        <a:latin typeface="Times New Roman" pitchFamily="18" charset="0"/>
                        <a:ea typeface="Times New Roman"/>
                        <a:cs typeface="Times New Roman" pitchFamily="18" charset="0"/>
                      </a:endParaRPr>
                    </a:p>
                  </a:txBody>
                  <a:tcPr marL="6350" marR="6350" marT="0" marB="0"/>
                </a:tc>
                <a:tc>
                  <a:txBody>
                    <a:bodyPr/>
                    <a:lstStyle/>
                    <a:p>
                      <a:pPr marL="63500" indent="-419100" algn="ctr">
                        <a:lnSpc>
                          <a:spcPts val="1225"/>
                        </a:lnSpc>
                        <a:spcBef>
                          <a:spcPts val="3900"/>
                        </a:spcBef>
                        <a:spcAft>
                          <a:spcPts val="0"/>
                        </a:spcAft>
                      </a:pPr>
                      <a:r>
                        <a:rPr lang="tr-TR" sz="1200" dirty="0"/>
                        <a:t>Her Bir Faaliyet İçin Etkinlikler Listesinin Oluşturulması</a:t>
                      </a:r>
                      <a:endParaRPr lang="tr-TR" sz="1200" dirty="0">
                        <a:latin typeface="Times New Roman" pitchFamily="18" charset="0"/>
                        <a:ea typeface="Times New Roman"/>
                        <a:cs typeface="Times New Roman" pitchFamily="18" charset="0"/>
                      </a:endParaRPr>
                    </a:p>
                  </a:txBody>
                  <a:tcPr marL="6350" marR="6350" marT="0" marB="0"/>
                </a:tc>
              </a:tr>
              <a:tr h="370840">
                <a:tc>
                  <a:txBody>
                    <a:bodyPr/>
                    <a:lstStyle/>
                    <a:p>
                      <a:pPr marL="63500" indent="-419100" algn="ctr">
                        <a:lnSpc>
                          <a:spcPts val="1225"/>
                        </a:lnSpc>
                        <a:spcBef>
                          <a:spcPts val="3900"/>
                        </a:spcBef>
                        <a:spcAft>
                          <a:spcPts val="0"/>
                        </a:spcAft>
                      </a:pPr>
                      <a:r>
                        <a:rPr lang="tr-TR" sz="1200"/>
                        <a:t>Kirletici kaynakların belirlenmesi</a:t>
                      </a:r>
                      <a:endParaRPr lang="tr-TR" sz="1200">
                        <a:latin typeface="Times New Roman" pitchFamily="18" charset="0"/>
                        <a:ea typeface="Times New Roman"/>
                        <a:cs typeface="Times New Roman" pitchFamily="18" charset="0"/>
                      </a:endParaRPr>
                    </a:p>
                  </a:txBody>
                  <a:tcPr marL="6350" marR="6350" marT="0" marB="0"/>
                </a:tc>
                <a:tc>
                  <a:txBody>
                    <a:bodyPr/>
                    <a:lstStyle/>
                    <a:p>
                      <a:pPr marL="63500" indent="-419100" algn="ctr">
                        <a:lnSpc>
                          <a:spcPts val="1225"/>
                        </a:lnSpc>
                        <a:spcBef>
                          <a:spcPts val="3900"/>
                        </a:spcBef>
                        <a:spcAft>
                          <a:spcPts val="0"/>
                        </a:spcAft>
                      </a:pPr>
                      <a:r>
                        <a:rPr lang="tr-TR" sz="1200" dirty="0"/>
                        <a:t>Her Bir Faaliyet Alternatifi İçin Kaynakların Listelenmesi</a:t>
                      </a:r>
                      <a:endParaRPr lang="tr-TR" sz="1200" dirty="0">
                        <a:latin typeface="Times New Roman" pitchFamily="18" charset="0"/>
                        <a:ea typeface="Times New Roman"/>
                        <a:cs typeface="Times New Roman" pitchFamily="18" charset="0"/>
                      </a:endParaRPr>
                    </a:p>
                  </a:txBody>
                  <a:tcPr marL="6350" marR="6350" marT="0" marB="0"/>
                </a:tc>
              </a:tr>
              <a:tr h="370840">
                <a:tc>
                  <a:txBody>
                    <a:bodyPr/>
                    <a:lstStyle/>
                    <a:p>
                      <a:pPr marL="63500" indent="-419100" algn="ctr">
                        <a:lnSpc>
                          <a:spcPts val="1225"/>
                        </a:lnSpc>
                        <a:spcBef>
                          <a:spcPts val="3900"/>
                        </a:spcBef>
                        <a:spcAft>
                          <a:spcPts val="0"/>
                        </a:spcAft>
                      </a:pPr>
                      <a:r>
                        <a:rPr lang="tr-TR" sz="1200"/>
                        <a:t>Birinci dereceden etkilerin belirlenmesi</a:t>
                      </a:r>
                      <a:endParaRPr lang="tr-TR" sz="1200">
                        <a:latin typeface="Times New Roman" pitchFamily="18" charset="0"/>
                        <a:ea typeface="Times New Roman"/>
                        <a:cs typeface="Times New Roman" pitchFamily="18" charset="0"/>
                      </a:endParaRPr>
                    </a:p>
                  </a:txBody>
                  <a:tcPr marL="6350" marR="6350" marT="0" marB="0"/>
                </a:tc>
                <a:tc>
                  <a:txBody>
                    <a:bodyPr/>
                    <a:lstStyle/>
                    <a:p>
                      <a:pPr marL="63500" indent="-419100" algn="ctr">
                        <a:lnSpc>
                          <a:spcPts val="1225"/>
                        </a:lnSpc>
                        <a:spcBef>
                          <a:spcPts val="3900"/>
                        </a:spcBef>
                        <a:spcAft>
                          <a:spcPts val="0"/>
                        </a:spcAft>
                      </a:pPr>
                      <a:r>
                        <a:rPr lang="tr-TR" sz="1200" dirty="0"/>
                        <a:t>Her Bir Faaliyet Alternatifi İçin Birinci Dereceden Etkilerin Listelenmesi</a:t>
                      </a:r>
                      <a:endParaRPr lang="tr-TR" sz="1200" dirty="0">
                        <a:latin typeface="Times New Roman" pitchFamily="18" charset="0"/>
                        <a:ea typeface="Times New Roman"/>
                        <a:cs typeface="Times New Roman" pitchFamily="18" charset="0"/>
                      </a:endParaRPr>
                    </a:p>
                  </a:txBody>
                  <a:tcPr marL="6350" marR="6350" marT="0" marB="0"/>
                </a:tc>
              </a:tr>
              <a:tr h="370840">
                <a:tc>
                  <a:txBody>
                    <a:bodyPr/>
                    <a:lstStyle/>
                    <a:p>
                      <a:pPr marL="63500" indent="-419100" algn="ctr">
                        <a:lnSpc>
                          <a:spcPts val="1225"/>
                        </a:lnSpc>
                        <a:spcBef>
                          <a:spcPts val="3900"/>
                        </a:spcBef>
                        <a:spcAft>
                          <a:spcPts val="0"/>
                        </a:spcAft>
                      </a:pPr>
                      <a:r>
                        <a:rPr lang="tr-TR" sz="1200"/>
                        <a:t>İkinci ve daha yüksek dereceden (dolaylı) etkilerin belirlenmesi</a:t>
                      </a:r>
                      <a:endParaRPr lang="tr-TR" sz="1200">
                        <a:latin typeface="Times New Roman" pitchFamily="18" charset="0"/>
                        <a:ea typeface="Times New Roman"/>
                        <a:cs typeface="Times New Roman" pitchFamily="18" charset="0"/>
                      </a:endParaRPr>
                    </a:p>
                  </a:txBody>
                  <a:tcPr marL="6350" marR="6350" marT="0" marB="0"/>
                </a:tc>
                <a:tc>
                  <a:txBody>
                    <a:bodyPr/>
                    <a:lstStyle/>
                    <a:p>
                      <a:pPr marL="63500" indent="-419100" algn="ctr">
                        <a:lnSpc>
                          <a:spcPts val="1250"/>
                        </a:lnSpc>
                        <a:spcBef>
                          <a:spcPts val="3900"/>
                        </a:spcBef>
                        <a:spcAft>
                          <a:spcPts val="0"/>
                        </a:spcAft>
                      </a:pPr>
                      <a:r>
                        <a:rPr lang="tr-TR" sz="1200" dirty="0"/>
                        <a:t>Her Bir Faaliyet Alternatifi İçin Dolaylı Etkilerin Listelenmesi</a:t>
                      </a:r>
                      <a:endParaRPr lang="tr-TR" sz="1200" dirty="0">
                        <a:latin typeface="Times New Roman" pitchFamily="18" charset="0"/>
                        <a:ea typeface="Times New Roman"/>
                        <a:cs typeface="Times New Roman" pitchFamily="18" charset="0"/>
                      </a:endParaRPr>
                    </a:p>
                  </a:txBody>
                  <a:tcPr marL="6350" marR="6350" marT="0" marB="0"/>
                </a:tc>
              </a:tr>
              <a:tr h="370840">
                <a:tc>
                  <a:txBody>
                    <a:bodyPr/>
                    <a:lstStyle/>
                    <a:p>
                      <a:pPr marL="63500" indent="-419100" algn="ctr">
                        <a:lnSpc>
                          <a:spcPts val="1225"/>
                        </a:lnSpc>
                        <a:spcBef>
                          <a:spcPts val="3900"/>
                        </a:spcBef>
                        <a:spcAft>
                          <a:spcPts val="0"/>
                        </a:spcAft>
                      </a:pPr>
                      <a:r>
                        <a:rPr lang="tr-TR" sz="1200"/>
                        <a:t>Her bir faaliyet alternatifi için kirletici kaynak ve etkilerin özetlenmesi</a:t>
                      </a:r>
                      <a:endParaRPr lang="tr-TR" sz="1200">
                        <a:latin typeface="Times New Roman" pitchFamily="18" charset="0"/>
                        <a:ea typeface="Times New Roman"/>
                        <a:cs typeface="Times New Roman" pitchFamily="18" charset="0"/>
                      </a:endParaRPr>
                    </a:p>
                  </a:txBody>
                  <a:tcPr marL="6350" marR="6350" marT="0" marB="0"/>
                </a:tc>
                <a:tc>
                  <a:txBody>
                    <a:bodyPr/>
                    <a:lstStyle/>
                    <a:p>
                      <a:pPr marL="63500" indent="-419100" algn="ctr">
                        <a:lnSpc>
                          <a:spcPts val="1225"/>
                        </a:lnSpc>
                        <a:spcBef>
                          <a:spcPts val="3900"/>
                        </a:spcBef>
                        <a:spcAft>
                          <a:spcPts val="0"/>
                        </a:spcAft>
                      </a:pPr>
                      <a:r>
                        <a:rPr lang="tr-TR" sz="1200" dirty="0"/>
                        <a:t>Her Alternatifi İçin Sebep-Sonuç İlişkilerini gösteren Mantıksal Ağların Oluşturulması Araştırılması Gereken Etkilerin Belirlenmesi</a:t>
                      </a:r>
                      <a:endParaRPr lang="tr-TR" sz="1200" dirty="0">
                        <a:latin typeface="Times New Roman" pitchFamily="18" charset="0"/>
                        <a:ea typeface="Times New Roman"/>
                        <a:cs typeface="Times New Roman" pitchFamily="18" charset="0"/>
                      </a:endParaRPr>
                    </a:p>
                  </a:txBody>
                  <a:tcPr marL="6350" marR="6350" marT="0" marB="0"/>
                </a:tc>
              </a:tr>
              <a:tr h="370840">
                <a:tc gridSpan="2">
                  <a:txBody>
                    <a:bodyPr/>
                    <a:lstStyle/>
                    <a:p>
                      <a:pPr algn="ctr"/>
                      <a:r>
                        <a:rPr lang="tr-TR" sz="1200" b="1" kern="1200" dirty="0" smtClean="0"/>
                        <a:t>Etkilerin önemlerine göre sıralanması</a:t>
                      </a:r>
                      <a:endParaRPr lang="tr-TR" sz="1200" b="1" dirty="0">
                        <a:latin typeface="Times New Roman" pitchFamily="18" charset="0"/>
                        <a:cs typeface="Times New Roman" pitchFamily="18" charset="0"/>
                      </a:endParaRPr>
                    </a:p>
                  </a:txBody>
                  <a:tcPr/>
                </a:tc>
                <a:tc hMerge="1">
                  <a:txBody>
                    <a:bodyPr/>
                    <a:lstStyle/>
                    <a:p>
                      <a:endParaRPr lang="tr-TR" dirty="0"/>
                    </a:p>
                  </a:txBody>
                  <a:tcPr/>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151</a:t>
            </a:fld>
            <a:endParaRPr lang="tr-TR"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2549" y="381002"/>
            <a:ext cx="10018713" cy="706394"/>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449859"/>
            <a:ext cx="10018713" cy="4448433"/>
          </a:xfrm>
        </p:spPr>
        <p:txBody>
          <a:bodyPr/>
          <a:lstStyle/>
          <a:p>
            <a:pPr>
              <a:buNone/>
            </a:pPr>
            <a:r>
              <a:rPr lang="tr-TR" b="1" dirty="0" smtClean="0"/>
              <a:t>a) Faaliyet Alternatiflerinin Belirlenmesi</a:t>
            </a:r>
          </a:p>
          <a:p>
            <a:pPr>
              <a:buNone/>
            </a:pPr>
            <a:r>
              <a:rPr lang="tr-TR" dirty="0" smtClean="0"/>
              <a:t>	Her bir faaliyet bir amaca yöneliktir. Bu amaca ulaşmak için çeşitli alternatif yollar bulunur. Bu alternatifleri tanımlayabilmek için aşağıdaki sorular sorulabilir.</a:t>
            </a:r>
          </a:p>
          <a:p>
            <a:pPr lvl="0"/>
            <a:r>
              <a:rPr lang="tr-TR" dirty="0" smtClean="0"/>
              <a:t>Planlanan faaliyetin amacı nedir? </a:t>
            </a:r>
          </a:p>
          <a:p>
            <a:pPr lvl="0"/>
            <a:r>
              <a:rPr lang="tr-TR" dirty="0" smtClean="0"/>
              <a:t>Bu amaca ulaşmak için çeşitli seçenekler mevcut mudur? </a:t>
            </a:r>
          </a:p>
          <a:p>
            <a:pPr lvl="0"/>
            <a:r>
              <a:rPr lang="tr-TR" dirty="0" smtClean="0"/>
              <a:t>Karar verici hangi seçenekleri önermekte etkilidir?</a:t>
            </a:r>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152</a:t>
            </a:fld>
            <a:endParaRPr lang="tr-TR"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282146"/>
            <a:ext cx="10018713" cy="731107"/>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589903"/>
            <a:ext cx="10018713" cy="4201297"/>
          </a:xfrm>
        </p:spPr>
        <p:txBody>
          <a:bodyPr/>
          <a:lstStyle/>
          <a:p>
            <a:pPr>
              <a:buNone/>
            </a:pPr>
            <a:r>
              <a:rPr lang="tr-TR" b="1" dirty="0" smtClean="0"/>
              <a:t>b) Faaliyet Bileşenlerinin Belirlenmesi</a:t>
            </a:r>
          </a:p>
          <a:p>
            <a:pPr>
              <a:buNone/>
            </a:pPr>
            <a:r>
              <a:rPr lang="tr-TR" dirty="0" smtClean="0"/>
              <a:t>	Bir faaliyet gerçekleşmesi sırasında çevreye etki yapabilecek çok sayıda etkinlik gerçekleşebilir. Bu faaliyet bileşenlerinin neler olduğu, özellikleri ve kapsamları belirlenmelidir. Bileşenler faaliyet öncesi inşaat aşamasında, faaliyet(işletme) aşamasında ve faaliyet sonrasında farklı olacaktır. Ayrıca her bir alternatif faaliyetin farklı bileşenlere sahip olacağı unutulmamalıdır. Bileşenlerin saptanmasında faaliyetin neler olacağı dolaylı etkilerde göz önünde tutulmalıdır. Faaliyet bileşenlerinin belirlenmesinde </a:t>
            </a:r>
            <a:r>
              <a:rPr lang="tr-TR" dirty="0" err="1" smtClean="0"/>
              <a:t>matriks</a:t>
            </a:r>
            <a:r>
              <a:rPr lang="tr-TR" dirty="0" smtClean="0"/>
              <a:t> yönteminden de yararlanılabilir.</a:t>
            </a:r>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153</a:t>
            </a:fld>
            <a:endParaRPr lang="tr-TR"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2549" y="381001"/>
            <a:ext cx="10018713" cy="706393"/>
          </a:xfrm>
        </p:spPr>
        <p:txBody>
          <a:bodyPr>
            <a:normAutofit/>
          </a:bodyPr>
          <a:lstStyle/>
          <a:p>
            <a:r>
              <a:rPr lang="tr-TR" dirty="0" smtClean="0"/>
              <a:t>KESTİRİM YÖNTEMLERİ</a:t>
            </a:r>
            <a:endParaRPr lang="tr-TR" dirty="0"/>
          </a:p>
        </p:txBody>
      </p:sp>
      <p:graphicFrame>
        <p:nvGraphicFramePr>
          <p:cNvPr id="5" name="4 İçerik Yer Tutucusu"/>
          <p:cNvGraphicFramePr>
            <a:graphicFrameLocks noGrp="1"/>
          </p:cNvGraphicFramePr>
          <p:nvPr>
            <p:ph idx="1"/>
          </p:nvPr>
        </p:nvGraphicFramePr>
        <p:xfrm>
          <a:off x="1484313" y="1516063"/>
          <a:ext cx="10018713" cy="3829280"/>
        </p:xfrm>
        <a:graphic>
          <a:graphicData uri="http://schemas.openxmlformats.org/drawingml/2006/table">
            <a:tbl>
              <a:tblPr firstRow="1" bandRow="1">
                <a:tableStyleId>{5940675A-B579-460E-94D1-54222C63F5DA}</a:tableStyleId>
              </a:tblPr>
              <a:tblGrid>
                <a:gridCol w="3186541"/>
                <a:gridCol w="3665838"/>
                <a:gridCol w="3166334"/>
              </a:tblGrid>
              <a:tr h="461018">
                <a:tc gridSpan="3">
                  <a:txBody>
                    <a:bodyPr/>
                    <a:lstStyle/>
                    <a:p>
                      <a:pPr algn="ctr"/>
                      <a:r>
                        <a:rPr lang="tr-TR" sz="1800" kern="1200" dirty="0" smtClean="0"/>
                        <a:t>FAALİYET BİLEŞENLERİNİN BELİRLENMESİ</a:t>
                      </a:r>
                      <a:endParaRPr lang="tr-TR" dirty="0">
                        <a:solidFill>
                          <a:schemeClr val="tx1"/>
                        </a:solidFill>
                        <a:latin typeface="Times New Roman" pitchFamily="18" charset="0"/>
                        <a:cs typeface="Times New Roman" pitchFamily="18" charset="0"/>
                      </a:endParaRPr>
                    </a:p>
                  </a:txBody>
                  <a:tcPr/>
                </a:tc>
                <a:tc hMerge="1">
                  <a:txBody>
                    <a:bodyPr/>
                    <a:lstStyle/>
                    <a:p>
                      <a:endParaRPr lang="tr-TR" dirty="0"/>
                    </a:p>
                  </a:txBody>
                  <a:tcPr/>
                </a:tc>
                <a:tc hMerge="1">
                  <a:txBody>
                    <a:bodyPr/>
                    <a:lstStyle/>
                    <a:p>
                      <a:endParaRPr lang="tr-TR" dirty="0"/>
                    </a:p>
                  </a:txBody>
                  <a:tcPr/>
                </a:tc>
              </a:tr>
              <a:tr h="617400">
                <a:tc>
                  <a:txBody>
                    <a:bodyPr/>
                    <a:lstStyle/>
                    <a:p>
                      <a:pPr algn="ctr">
                        <a:lnSpc>
                          <a:spcPts val="1225"/>
                        </a:lnSpc>
                        <a:spcAft>
                          <a:spcPts val="0"/>
                        </a:spcAft>
                      </a:pPr>
                      <a:r>
                        <a:rPr lang="tr-TR" sz="1200" dirty="0"/>
                        <a:t>İnşaat Veya Faaliyet Öncesi Aşama</a:t>
                      </a:r>
                      <a:endParaRPr lang="tr-TR" sz="1200" dirty="0">
                        <a:solidFill>
                          <a:schemeClr val="tx1"/>
                        </a:solidFill>
                        <a:latin typeface="Times New Roman" pitchFamily="18" charset="0"/>
                        <a:ea typeface="Times New Roman"/>
                        <a:cs typeface="Times New Roman" pitchFamily="18" charset="0"/>
                      </a:endParaRPr>
                    </a:p>
                  </a:txBody>
                  <a:tcPr marL="6350" marR="6350" marT="0" marB="0" anchor="ctr"/>
                </a:tc>
                <a:tc>
                  <a:txBody>
                    <a:bodyPr/>
                    <a:lstStyle/>
                    <a:p>
                      <a:pPr marL="76200" algn="ctr">
                        <a:lnSpc>
                          <a:spcPct val="115000"/>
                        </a:lnSpc>
                        <a:spcAft>
                          <a:spcPts val="0"/>
                        </a:spcAft>
                      </a:pPr>
                      <a:r>
                        <a:rPr lang="tr-TR" sz="1200" dirty="0"/>
                        <a:t>İşletme Veya Faaliyet Öncesi Aşama</a:t>
                      </a:r>
                      <a:endParaRPr lang="tr-TR" sz="1200" dirty="0">
                        <a:solidFill>
                          <a:schemeClr val="tx1"/>
                        </a:solidFill>
                        <a:latin typeface="Times New Roman" pitchFamily="18" charset="0"/>
                        <a:ea typeface="Times New Roman"/>
                        <a:cs typeface="Times New Roman" pitchFamily="18" charset="0"/>
                      </a:endParaRPr>
                    </a:p>
                  </a:txBody>
                  <a:tcPr marL="6350" marR="6350" marT="0" marB="0" anchor="ctr"/>
                </a:tc>
                <a:tc>
                  <a:txBody>
                    <a:bodyPr/>
                    <a:lstStyle/>
                    <a:p>
                      <a:pPr marL="76200" algn="ctr">
                        <a:lnSpc>
                          <a:spcPct val="115000"/>
                        </a:lnSpc>
                        <a:spcAft>
                          <a:spcPts val="0"/>
                        </a:spcAft>
                      </a:pPr>
                      <a:r>
                        <a:rPr lang="tr-TR" sz="1200" dirty="0"/>
                        <a:t>Faaliyet Sonrası Aşama</a:t>
                      </a:r>
                      <a:endParaRPr lang="tr-TR" sz="1200" dirty="0">
                        <a:solidFill>
                          <a:schemeClr val="tx1"/>
                        </a:solidFill>
                        <a:latin typeface="Times New Roman" pitchFamily="18" charset="0"/>
                        <a:ea typeface="Times New Roman"/>
                        <a:cs typeface="Times New Roman" pitchFamily="18" charset="0"/>
                      </a:endParaRPr>
                    </a:p>
                  </a:txBody>
                  <a:tcPr marL="6350" marR="6350" marT="0" marB="0" anchor="ctr"/>
                </a:tc>
              </a:tr>
              <a:tr h="2750862">
                <a:tc>
                  <a:txBody>
                    <a:bodyPr/>
                    <a:lstStyle/>
                    <a:p>
                      <a:pPr marL="342900" lvl="0" indent="-342900" algn="l">
                        <a:lnSpc>
                          <a:spcPts val="1225"/>
                        </a:lnSpc>
                        <a:spcBef>
                          <a:spcPts val="3900"/>
                        </a:spcBef>
                        <a:spcAft>
                          <a:spcPts val="300"/>
                        </a:spcAft>
                        <a:buFont typeface="Symbol"/>
                        <a:buChar char=""/>
                      </a:pPr>
                      <a:r>
                        <a:rPr lang="tr-TR" sz="1200" dirty="0"/>
                        <a:t>Arazinin boşaltılması</a:t>
                      </a:r>
                    </a:p>
                    <a:p>
                      <a:pPr marL="342900" lvl="0" indent="-342900" algn="l">
                        <a:lnSpc>
                          <a:spcPts val="1250"/>
                        </a:lnSpc>
                        <a:spcBef>
                          <a:spcPts val="300"/>
                        </a:spcBef>
                        <a:spcAft>
                          <a:spcPts val="0"/>
                        </a:spcAft>
                        <a:buFont typeface="Symbol"/>
                        <a:buChar char=""/>
                        <a:tabLst>
                          <a:tab pos="199390" algn="l"/>
                        </a:tabLst>
                      </a:pPr>
                      <a:r>
                        <a:rPr lang="tr-TR" sz="1200" dirty="0"/>
                        <a:t>Arazinin </a:t>
                      </a:r>
                      <a:r>
                        <a:rPr lang="tr-TR" sz="1200" dirty="0" smtClean="0"/>
                        <a:t>hazırlanması</a:t>
                      </a:r>
                    </a:p>
                    <a:p>
                      <a:pPr marL="342900" lvl="0" indent="-342900" algn="l">
                        <a:lnSpc>
                          <a:spcPts val="1250"/>
                        </a:lnSpc>
                        <a:spcBef>
                          <a:spcPts val="300"/>
                        </a:spcBef>
                        <a:spcAft>
                          <a:spcPts val="0"/>
                        </a:spcAft>
                        <a:buFont typeface="Symbol"/>
                        <a:buChar char=""/>
                        <a:tabLst>
                          <a:tab pos="199390" algn="l"/>
                        </a:tabLst>
                      </a:pPr>
                      <a:r>
                        <a:rPr lang="tr-TR" sz="1200" dirty="0" smtClean="0"/>
                        <a:t>İnşaat </a:t>
                      </a:r>
                      <a:r>
                        <a:rPr lang="tr-TR" sz="1200" dirty="0"/>
                        <a:t>veya </a:t>
                      </a:r>
                      <a:r>
                        <a:rPr lang="tr-TR" sz="1200" dirty="0" err="1"/>
                        <a:t>konstriksüyon</a:t>
                      </a:r>
                      <a:r>
                        <a:rPr lang="tr-TR" sz="1200" dirty="0"/>
                        <a:t> </a:t>
                      </a:r>
                      <a:r>
                        <a:rPr lang="tr-TR" sz="1200" dirty="0" smtClean="0"/>
                        <a:t>faaliyetleri</a:t>
                      </a:r>
                    </a:p>
                    <a:p>
                      <a:pPr marL="342900" lvl="0" indent="-342900" algn="l">
                        <a:lnSpc>
                          <a:spcPts val="1250"/>
                        </a:lnSpc>
                        <a:spcBef>
                          <a:spcPts val="300"/>
                        </a:spcBef>
                        <a:spcAft>
                          <a:spcPts val="0"/>
                        </a:spcAft>
                        <a:buFont typeface="Symbol"/>
                        <a:buChar char=""/>
                        <a:tabLst>
                          <a:tab pos="199390" algn="l"/>
                        </a:tabLst>
                      </a:pPr>
                      <a:r>
                        <a:rPr lang="tr-TR" sz="1200" dirty="0" smtClean="0"/>
                        <a:t>Geçici </a:t>
                      </a:r>
                      <a:r>
                        <a:rPr lang="tr-TR" sz="1200" dirty="0"/>
                        <a:t>yapılar ve </a:t>
                      </a:r>
                      <a:r>
                        <a:rPr lang="tr-TR" sz="1200" dirty="0" smtClean="0"/>
                        <a:t>yollar</a:t>
                      </a:r>
                    </a:p>
                    <a:p>
                      <a:pPr marL="342900" lvl="0" indent="-342900" algn="l">
                        <a:lnSpc>
                          <a:spcPts val="1250"/>
                        </a:lnSpc>
                        <a:spcBef>
                          <a:spcPts val="300"/>
                        </a:spcBef>
                        <a:spcAft>
                          <a:spcPts val="0"/>
                        </a:spcAft>
                        <a:buFont typeface="Symbol"/>
                        <a:buChar char=""/>
                        <a:tabLst>
                          <a:tab pos="199390" algn="l"/>
                        </a:tabLst>
                      </a:pPr>
                      <a:r>
                        <a:rPr lang="tr-TR" sz="1200" dirty="0" smtClean="0"/>
                        <a:t>Yapımda </a:t>
                      </a:r>
                      <a:r>
                        <a:rPr lang="tr-TR" sz="1200" dirty="0"/>
                        <a:t>kullanılan malzeme ve ekipmanın taşınması ve </a:t>
                      </a:r>
                      <a:r>
                        <a:rPr lang="tr-TR" sz="1200" dirty="0" smtClean="0"/>
                        <a:t>depolanması</a:t>
                      </a:r>
                    </a:p>
                    <a:p>
                      <a:pPr marL="342900" lvl="0" indent="-342900" algn="l">
                        <a:lnSpc>
                          <a:spcPts val="1250"/>
                        </a:lnSpc>
                        <a:spcBef>
                          <a:spcPts val="300"/>
                        </a:spcBef>
                        <a:spcAft>
                          <a:spcPts val="0"/>
                        </a:spcAft>
                        <a:buFont typeface="Symbol"/>
                        <a:buChar char=""/>
                        <a:tabLst>
                          <a:tab pos="199390" algn="l"/>
                        </a:tabLst>
                      </a:pPr>
                      <a:r>
                        <a:rPr lang="tr-TR" sz="1200" dirty="0" smtClean="0"/>
                        <a:t>Çevre </a:t>
                      </a:r>
                      <a:r>
                        <a:rPr lang="tr-TR" sz="1200" dirty="0"/>
                        <a:t>koruma önlemleri</a:t>
                      </a:r>
                      <a:endParaRPr lang="tr-TR" sz="1200" dirty="0">
                        <a:solidFill>
                          <a:schemeClr val="tx1"/>
                        </a:solidFill>
                        <a:latin typeface="Times New Roman" pitchFamily="18" charset="0"/>
                        <a:ea typeface="Times New Roman"/>
                        <a:cs typeface="Times New Roman" pitchFamily="18" charset="0"/>
                      </a:endParaRPr>
                    </a:p>
                  </a:txBody>
                  <a:tcPr marL="6350" marR="6350" marT="0" marB="0" anchor="ctr"/>
                </a:tc>
                <a:tc>
                  <a:txBody>
                    <a:bodyPr/>
                    <a:lstStyle/>
                    <a:p>
                      <a:pPr marL="342900" lvl="0" indent="-342900" algn="l">
                        <a:lnSpc>
                          <a:spcPts val="1225"/>
                        </a:lnSpc>
                        <a:spcBef>
                          <a:spcPts val="3900"/>
                        </a:spcBef>
                        <a:spcAft>
                          <a:spcPts val="300"/>
                        </a:spcAft>
                        <a:buClr>
                          <a:srgbClr val="000000"/>
                        </a:buClr>
                        <a:buSzPts val="1000"/>
                        <a:buFont typeface="Arial"/>
                        <a:buChar char="•"/>
                        <a:tabLst>
                          <a:tab pos="247015" algn="l"/>
                        </a:tabLst>
                      </a:pPr>
                      <a:r>
                        <a:rPr lang="tr-TR" sz="1200" u="none" strike="noStrike" spc="0" dirty="0"/>
                        <a:t>Tesis ve ekipmanın çalıştırılması</a:t>
                      </a:r>
                    </a:p>
                    <a:p>
                      <a:pPr marL="342900" lvl="0" indent="-342900" algn="l">
                        <a:lnSpc>
                          <a:spcPts val="1250"/>
                        </a:lnSpc>
                        <a:spcBef>
                          <a:spcPts val="300"/>
                        </a:spcBef>
                        <a:spcAft>
                          <a:spcPts val="0"/>
                        </a:spcAft>
                        <a:buClr>
                          <a:srgbClr val="000000"/>
                        </a:buClr>
                        <a:buSzPts val="1000"/>
                        <a:buFont typeface="Arial"/>
                        <a:buChar char="•"/>
                        <a:tabLst>
                          <a:tab pos="250190" algn="l"/>
                        </a:tabLst>
                      </a:pPr>
                      <a:r>
                        <a:rPr lang="tr-TR" sz="1200" u="none" strike="noStrike" spc="0" dirty="0"/>
                        <a:t>Hammaddenin ürünlerin ve personelin </a:t>
                      </a:r>
                      <a:r>
                        <a:rPr lang="tr-TR" sz="1200" u="none" strike="noStrike" spc="0" dirty="0" smtClean="0"/>
                        <a:t>taşınması</a:t>
                      </a:r>
                    </a:p>
                    <a:p>
                      <a:pPr marL="342900" lvl="0" indent="-342900" algn="l">
                        <a:lnSpc>
                          <a:spcPts val="1250"/>
                        </a:lnSpc>
                        <a:spcBef>
                          <a:spcPts val="300"/>
                        </a:spcBef>
                        <a:spcAft>
                          <a:spcPts val="0"/>
                        </a:spcAft>
                        <a:buClr>
                          <a:srgbClr val="000000"/>
                        </a:buClr>
                        <a:buSzPts val="1000"/>
                        <a:buFont typeface="Arial"/>
                        <a:buChar char="•"/>
                        <a:tabLst>
                          <a:tab pos="250190" algn="l"/>
                        </a:tabLst>
                      </a:pPr>
                      <a:r>
                        <a:rPr lang="tr-TR" sz="1200" u="none" strike="noStrike" spc="0" dirty="0" smtClean="0"/>
                        <a:t>Ürünlerin </a:t>
                      </a:r>
                      <a:r>
                        <a:rPr lang="tr-TR" sz="1200" u="none" strike="noStrike" spc="0" dirty="0"/>
                        <a:t>elde edilmesi ve </a:t>
                      </a:r>
                      <a:r>
                        <a:rPr lang="tr-TR" sz="1200" u="none" strike="noStrike" spc="0" dirty="0" smtClean="0"/>
                        <a:t>işlenmesi</a:t>
                      </a:r>
                    </a:p>
                    <a:p>
                      <a:pPr marL="342900" lvl="0" indent="-342900" algn="l">
                        <a:lnSpc>
                          <a:spcPts val="1250"/>
                        </a:lnSpc>
                        <a:spcBef>
                          <a:spcPts val="300"/>
                        </a:spcBef>
                        <a:spcAft>
                          <a:spcPts val="0"/>
                        </a:spcAft>
                        <a:buClr>
                          <a:srgbClr val="000000"/>
                        </a:buClr>
                        <a:buSzPts val="1000"/>
                        <a:buFont typeface="Arial"/>
                        <a:buChar char="•"/>
                        <a:tabLst>
                          <a:tab pos="250190" algn="l"/>
                        </a:tabLst>
                      </a:pPr>
                      <a:r>
                        <a:rPr lang="tr-TR" sz="1200" u="none" strike="noStrike" spc="0" dirty="0" smtClean="0"/>
                        <a:t>Kaynak </a:t>
                      </a:r>
                      <a:r>
                        <a:rPr lang="tr-TR" sz="1200" u="none" strike="noStrike" spc="0" dirty="0"/>
                        <a:t>ve hammaddenin kullanım </a:t>
                      </a:r>
                      <a:r>
                        <a:rPr lang="tr-TR" sz="1200" u="none" strike="noStrike" spc="0" dirty="0" smtClean="0"/>
                        <a:t>şekilleri</a:t>
                      </a:r>
                    </a:p>
                    <a:p>
                      <a:pPr marL="342900" lvl="0" indent="-342900" algn="l">
                        <a:lnSpc>
                          <a:spcPts val="1250"/>
                        </a:lnSpc>
                        <a:spcBef>
                          <a:spcPts val="300"/>
                        </a:spcBef>
                        <a:spcAft>
                          <a:spcPts val="0"/>
                        </a:spcAft>
                        <a:buClr>
                          <a:srgbClr val="000000"/>
                        </a:buClr>
                        <a:buSzPts val="1000"/>
                        <a:buFont typeface="Arial"/>
                        <a:buChar char="•"/>
                        <a:tabLst>
                          <a:tab pos="250190" algn="l"/>
                        </a:tabLst>
                      </a:pPr>
                      <a:r>
                        <a:rPr lang="tr-TR" sz="1200" u="none" strike="noStrike" spc="0" dirty="0" smtClean="0"/>
                        <a:t>Yakıt </a:t>
                      </a:r>
                      <a:r>
                        <a:rPr lang="tr-TR" sz="1200" u="none" strike="noStrike" spc="0" dirty="0"/>
                        <a:t>türü ve </a:t>
                      </a:r>
                      <a:r>
                        <a:rPr lang="tr-TR" sz="1200" u="none" strike="noStrike" spc="0" dirty="0" smtClean="0"/>
                        <a:t>kullanımı</a:t>
                      </a:r>
                    </a:p>
                    <a:p>
                      <a:pPr marL="342900" lvl="0" indent="-342900" algn="l">
                        <a:lnSpc>
                          <a:spcPts val="1250"/>
                        </a:lnSpc>
                        <a:spcBef>
                          <a:spcPts val="300"/>
                        </a:spcBef>
                        <a:spcAft>
                          <a:spcPts val="0"/>
                        </a:spcAft>
                        <a:buClr>
                          <a:srgbClr val="000000"/>
                        </a:buClr>
                        <a:buSzPts val="1000"/>
                        <a:buFont typeface="Arial"/>
                        <a:buChar char="•"/>
                        <a:tabLst>
                          <a:tab pos="250190" algn="l"/>
                        </a:tabLst>
                      </a:pPr>
                      <a:r>
                        <a:rPr lang="tr-TR" sz="1200" u="none" strike="noStrike" spc="0" dirty="0" smtClean="0"/>
                        <a:t>Artık </a:t>
                      </a:r>
                      <a:r>
                        <a:rPr lang="tr-TR" sz="1200" u="none" strike="noStrike" spc="0" dirty="0"/>
                        <a:t>ve atıkların arıtılması ve </a:t>
                      </a:r>
                      <a:r>
                        <a:rPr lang="tr-TR" sz="1200" u="none" strike="noStrike" spc="0" dirty="0" err="1" smtClean="0"/>
                        <a:t>bertarafı</a:t>
                      </a:r>
                      <a:endParaRPr lang="tr-TR" sz="1200" u="none" strike="noStrike" spc="0" dirty="0" smtClean="0"/>
                    </a:p>
                    <a:p>
                      <a:pPr marL="342900" lvl="0" indent="-342900" algn="l">
                        <a:lnSpc>
                          <a:spcPts val="1250"/>
                        </a:lnSpc>
                        <a:spcBef>
                          <a:spcPts val="300"/>
                        </a:spcBef>
                        <a:spcAft>
                          <a:spcPts val="0"/>
                        </a:spcAft>
                        <a:buClr>
                          <a:srgbClr val="000000"/>
                        </a:buClr>
                        <a:buSzPts val="1000"/>
                        <a:buFont typeface="Arial"/>
                        <a:buChar char="•"/>
                        <a:tabLst>
                          <a:tab pos="250190" algn="l"/>
                        </a:tabLst>
                      </a:pPr>
                      <a:r>
                        <a:rPr lang="tr-TR" sz="1200" u="none" strike="noStrike" spc="0" dirty="0" smtClean="0"/>
                        <a:t>Arazinin </a:t>
                      </a:r>
                      <a:r>
                        <a:rPr lang="tr-TR" sz="1200" u="none" strike="noStrike" spc="0" dirty="0"/>
                        <a:t>ve tesisin </a:t>
                      </a:r>
                      <a:r>
                        <a:rPr lang="tr-TR" sz="1200" u="none" strike="noStrike" spc="0" dirty="0" smtClean="0"/>
                        <a:t>bakımı</a:t>
                      </a:r>
                    </a:p>
                    <a:p>
                      <a:pPr marL="342900" lvl="0" indent="-342900" algn="l">
                        <a:lnSpc>
                          <a:spcPts val="1250"/>
                        </a:lnSpc>
                        <a:spcBef>
                          <a:spcPts val="300"/>
                        </a:spcBef>
                        <a:spcAft>
                          <a:spcPts val="0"/>
                        </a:spcAft>
                        <a:buClr>
                          <a:srgbClr val="000000"/>
                        </a:buClr>
                        <a:buSzPts val="1000"/>
                        <a:buFont typeface="Arial"/>
                        <a:buChar char="•"/>
                        <a:tabLst>
                          <a:tab pos="250190" algn="l"/>
                        </a:tabLst>
                      </a:pPr>
                      <a:r>
                        <a:rPr lang="tr-TR" sz="1200" u="none" strike="noStrike" spc="0" dirty="0" smtClean="0"/>
                        <a:t>Çevre </a:t>
                      </a:r>
                      <a:r>
                        <a:rPr lang="tr-TR" sz="1200" u="none" strike="noStrike" spc="0" dirty="0"/>
                        <a:t>koruma </a:t>
                      </a:r>
                      <a:r>
                        <a:rPr lang="tr-TR" sz="1200" u="none" strike="noStrike" spc="0" dirty="0" smtClean="0"/>
                        <a:t>önlemleri</a:t>
                      </a:r>
                    </a:p>
                    <a:p>
                      <a:pPr marL="342900" lvl="0" indent="-342900" algn="l">
                        <a:lnSpc>
                          <a:spcPts val="1250"/>
                        </a:lnSpc>
                        <a:spcBef>
                          <a:spcPts val="300"/>
                        </a:spcBef>
                        <a:spcAft>
                          <a:spcPts val="0"/>
                        </a:spcAft>
                        <a:buClr>
                          <a:srgbClr val="000000"/>
                        </a:buClr>
                        <a:buSzPts val="1000"/>
                        <a:buFont typeface="Arial"/>
                        <a:buChar char="•"/>
                        <a:tabLst>
                          <a:tab pos="250190" algn="l"/>
                        </a:tabLst>
                      </a:pPr>
                      <a:r>
                        <a:rPr lang="tr-TR" sz="1200" u="none" strike="noStrike" spc="0" dirty="0" smtClean="0"/>
                        <a:t>Diğer </a:t>
                      </a:r>
                      <a:r>
                        <a:rPr lang="tr-TR" sz="1200" u="none" strike="noStrike" spc="0" dirty="0"/>
                        <a:t>çevresel baskı ve yükler (Örnek Yeni ulaşım altyapı ve konut gereksinimlerinin doğması)</a:t>
                      </a:r>
                      <a:endParaRPr lang="tr-TR" sz="1200" u="none" strike="noStrike" spc="0" dirty="0">
                        <a:solidFill>
                          <a:schemeClr val="tx1"/>
                        </a:solidFill>
                        <a:latin typeface="Times New Roman" pitchFamily="18" charset="0"/>
                        <a:ea typeface="Times New Roman"/>
                        <a:cs typeface="Times New Roman" pitchFamily="18" charset="0"/>
                      </a:endParaRPr>
                    </a:p>
                  </a:txBody>
                  <a:tcPr marL="6350" marR="6350" marT="0" marB="0" anchor="ctr"/>
                </a:tc>
                <a:tc>
                  <a:txBody>
                    <a:bodyPr/>
                    <a:lstStyle/>
                    <a:p>
                      <a:pPr marL="342900" lvl="0" indent="-342900" algn="l">
                        <a:lnSpc>
                          <a:spcPct val="100000"/>
                        </a:lnSpc>
                        <a:spcBef>
                          <a:spcPts val="600"/>
                        </a:spcBef>
                        <a:spcAft>
                          <a:spcPts val="300"/>
                        </a:spcAft>
                        <a:buClr>
                          <a:srgbClr val="000000"/>
                        </a:buClr>
                        <a:buSzPts val="1000"/>
                        <a:buFont typeface="Arial"/>
                        <a:buChar char="•"/>
                        <a:tabLst>
                          <a:tab pos="216535" algn="l"/>
                        </a:tabLst>
                      </a:pPr>
                      <a:r>
                        <a:rPr lang="tr-TR" sz="1200" u="none" strike="noStrike" spc="0" dirty="0"/>
                        <a:t>Binaların </a:t>
                      </a:r>
                      <a:r>
                        <a:rPr lang="tr-TR" sz="1200" u="none" strike="noStrike" spc="0" dirty="0" smtClean="0"/>
                        <a:t>yıkılması</a:t>
                      </a:r>
                    </a:p>
                    <a:p>
                      <a:pPr marL="342900" lvl="0" indent="-342900" algn="l">
                        <a:lnSpc>
                          <a:spcPct val="100000"/>
                        </a:lnSpc>
                        <a:spcBef>
                          <a:spcPts val="600"/>
                        </a:spcBef>
                        <a:spcAft>
                          <a:spcPts val="300"/>
                        </a:spcAft>
                        <a:buClr>
                          <a:srgbClr val="000000"/>
                        </a:buClr>
                        <a:buSzPts val="1000"/>
                        <a:buFont typeface="Arial"/>
                        <a:buChar char="•"/>
                        <a:tabLst>
                          <a:tab pos="216535" algn="l"/>
                        </a:tabLst>
                      </a:pPr>
                      <a:r>
                        <a:rPr lang="tr-TR" sz="1200" u="none" strike="noStrike" spc="0" dirty="0" smtClean="0"/>
                        <a:t>Malzemenin </a:t>
                      </a:r>
                      <a:r>
                        <a:rPr lang="tr-TR" sz="1200" u="none" strike="noStrike" spc="0" dirty="0"/>
                        <a:t>uzaklaştırılması</a:t>
                      </a:r>
                    </a:p>
                    <a:p>
                      <a:pPr marL="342900" lvl="0" indent="-342900" algn="l">
                        <a:lnSpc>
                          <a:spcPct val="100000"/>
                        </a:lnSpc>
                        <a:spcBef>
                          <a:spcPts val="300"/>
                        </a:spcBef>
                        <a:spcAft>
                          <a:spcPts val="0"/>
                        </a:spcAft>
                        <a:buClr>
                          <a:srgbClr val="000000"/>
                        </a:buClr>
                        <a:buSzPts val="1000"/>
                        <a:buFont typeface="Arial"/>
                        <a:buChar char="•"/>
                        <a:tabLst>
                          <a:tab pos="219710" algn="l"/>
                        </a:tabLst>
                      </a:pPr>
                      <a:r>
                        <a:rPr lang="tr-TR" sz="1200" u="none" strike="noStrike" spc="0" dirty="0"/>
                        <a:t>Faaliyet alanının ve Materyalin kirlilikten arındırılması (</a:t>
                      </a:r>
                      <a:r>
                        <a:rPr lang="tr-TR" sz="1200" u="none" strike="noStrike" spc="0" dirty="0" err="1" smtClean="0"/>
                        <a:t>dekontaminasyon</a:t>
                      </a:r>
                      <a:r>
                        <a:rPr lang="tr-TR" sz="1200" u="none" strike="noStrike" spc="0" dirty="0" smtClean="0"/>
                        <a:t>)</a:t>
                      </a:r>
                    </a:p>
                    <a:p>
                      <a:pPr marL="342900" lvl="0" indent="-342900" algn="l">
                        <a:lnSpc>
                          <a:spcPct val="100000"/>
                        </a:lnSpc>
                        <a:spcBef>
                          <a:spcPts val="300"/>
                        </a:spcBef>
                        <a:spcAft>
                          <a:spcPts val="0"/>
                        </a:spcAft>
                        <a:buClr>
                          <a:srgbClr val="000000"/>
                        </a:buClr>
                        <a:buSzPts val="1000"/>
                        <a:buFont typeface="Arial"/>
                        <a:buChar char="•"/>
                        <a:tabLst>
                          <a:tab pos="219710" algn="l"/>
                        </a:tabLst>
                      </a:pPr>
                      <a:r>
                        <a:rPr lang="tr-TR" sz="1200" u="none" strike="noStrike" spc="0" dirty="0" smtClean="0"/>
                        <a:t>Çevre </a:t>
                      </a:r>
                      <a:r>
                        <a:rPr lang="tr-TR" sz="1200" u="none" strike="noStrike" spc="0" dirty="0"/>
                        <a:t>koruma önlemleri</a:t>
                      </a:r>
                      <a:endParaRPr lang="tr-TR" sz="1200" u="none" strike="noStrike" spc="0" dirty="0">
                        <a:solidFill>
                          <a:schemeClr val="tx1"/>
                        </a:solidFill>
                        <a:latin typeface="Times New Roman" pitchFamily="18" charset="0"/>
                        <a:ea typeface="Times New Roman"/>
                        <a:cs typeface="Times New Roman" pitchFamily="18" charset="0"/>
                      </a:endParaRPr>
                    </a:p>
                  </a:txBody>
                  <a:tcPr marL="6350" marR="6350" marT="0" marB="0" anchor="ctr"/>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154</a:t>
            </a:fld>
            <a:endParaRPr lang="tr-TR"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6647" y="339811"/>
            <a:ext cx="10018713" cy="912341"/>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499287"/>
            <a:ext cx="10018713" cy="4291914"/>
          </a:xfrm>
        </p:spPr>
        <p:txBody>
          <a:bodyPr/>
          <a:lstStyle/>
          <a:p>
            <a:pPr>
              <a:buNone/>
            </a:pPr>
            <a:r>
              <a:rPr lang="tr-TR" b="1" dirty="0" smtClean="0"/>
              <a:t>c) Etki Kaynaklarının Belirlenmesi</a:t>
            </a:r>
          </a:p>
          <a:p>
            <a:pPr>
              <a:buNone/>
            </a:pPr>
            <a:r>
              <a:rPr lang="tr-TR" dirty="0" smtClean="0"/>
              <a:t>	Her bir faaliyet bileşeni çevreye farklı etkiler yapar (örn.: çevreye kirleticilerin verilmesi;çevrenin bozulması,çevrenin fiziksel olarak değiştirilmesi vb.) Bunlar çevresel etkileri başlatan "</a:t>
            </a:r>
            <a:r>
              <a:rPr lang="tr-TR" b="1" dirty="0" smtClean="0"/>
              <a:t>kaynaklar</a:t>
            </a:r>
            <a:r>
              <a:rPr lang="tr-TR" dirty="0" smtClean="0"/>
              <a:t>" olarak adlandırılırlar. Bunlar sadece faaliyet öncesi, süresi veya sonrasında normal koşullarda ortaya çıkan unsurlar olmayıp, aynı zamanda olağanüstü durumlarda da (örnek, kazalar) oluşabilirler. </a:t>
            </a:r>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155</a:t>
            </a:fld>
            <a:endParaRPr lang="tr-TR"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59598" y="438666"/>
            <a:ext cx="10018713" cy="854675"/>
          </a:xfrm>
        </p:spPr>
        <p:txBody>
          <a:bodyPr/>
          <a:lstStyle/>
          <a:p>
            <a:r>
              <a:rPr lang="tr-TR" dirty="0" smtClean="0"/>
              <a:t>KESTİRİM YÖNTEMLERİ</a:t>
            </a:r>
            <a:endParaRPr lang="tr-TR" dirty="0"/>
          </a:p>
        </p:txBody>
      </p:sp>
      <p:graphicFrame>
        <p:nvGraphicFramePr>
          <p:cNvPr id="5" name="4 İçerik Yer Tutucusu"/>
          <p:cNvGraphicFramePr>
            <a:graphicFrameLocks noGrp="1"/>
          </p:cNvGraphicFramePr>
          <p:nvPr>
            <p:ph idx="1"/>
          </p:nvPr>
        </p:nvGraphicFramePr>
        <p:xfrm>
          <a:off x="1574929" y="1373659"/>
          <a:ext cx="10018712" cy="3593757"/>
        </p:xfrm>
        <a:graphic>
          <a:graphicData uri="http://schemas.openxmlformats.org/drawingml/2006/table">
            <a:tbl>
              <a:tblPr firstRow="1" bandRow="1">
                <a:tableStyleId>{5940675A-B579-460E-94D1-54222C63F5DA}</a:tableStyleId>
              </a:tblPr>
              <a:tblGrid>
                <a:gridCol w="10018712"/>
              </a:tblGrid>
              <a:tr h="516795">
                <a:tc>
                  <a:txBody>
                    <a:bodyPr/>
                    <a:lstStyle/>
                    <a:p>
                      <a:pPr algn="ctr"/>
                      <a:r>
                        <a:rPr lang="tr-TR" sz="1800" u="sng" strike="noStrike" kern="1200" dirty="0" smtClean="0"/>
                        <a:t>KİRLETİCİ KAYNAKLAR VE DİĞER ÇEVRESEL ETKİ UNSURLARI</a:t>
                      </a:r>
                      <a:endParaRPr lang="tr-TR" dirty="0">
                        <a:solidFill>
                          <a:schemeClr val="tx1"/>
                        </a:solidFill>
                      </a:endParaRPr>
                    </a:p>
                  </a:txBody>
                  <a:tcPr/>
                </a:tc>
              </a:tr>
              <a:tr h="3076962">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tr-TR" sz="1800" kern="1200" dirty="0" smtClean="0"/>
                        <a:t>Katı, sıvı ve gaz şeklindeki atıkların ve diğer kirleticilerin su, hava ve toprak ortamlarına verilmesi</a:t>
                      </a:r>
                    </a:p>
                    <a:p>
                      <a:pPr lvl="0">
                        <a:lnSpc>
                          <a:spcPct val="100000"/>
                        </a:lnSpc>
                        <a:buFont typeface="Arial" pitchFamily="34" charset="0"/>
                        <a:buChar char="•"/>
                      </a:pPr>
                      <a:r>
                        <a:rPr lang="tr-TR" sz="1800" kern="1200" dirty="0" smtClean="0"/>
                        <a:t>Ses ve gürültü emisyonları</a:t>
                      </a:r>
                    </a:p>
                    <a:p>
                      <a:pPr lvl="0">
                        <a:lnSpc>
                          <a:spcPct val="100000"/>
                        </a:lnSpc>
                        <a:buFont typeface="Arial" pitchFamily="34" charset="0"/>
                        <a:buChar char="•"/>
                      </a:pPr>
                      <a:r>
                        <a:rPr lang="tr-TR" sz="1800" kern="1200" dirty="0" smtClean="0"/>
                        <a:t>Faaliyetlerin yer aldığı alanda kullanılan arazinin büyüklüğü</a:t>
                      </a:r>
                    </a:p>
                    <a:p>
                      <a:pPr lvl="0">
                        <a:lnSpc>
                          <a:spcPct val="100000"/>
                        </a:lnSpc>
                        <a:buFont typeface="Arial" pitchFamily="34" charset="0"/>
                        <a:buChar char="•"/>
                      </a:pPr>
                      <a:r>
                        <a:rPr lang="tr-TR" sz="1800" kern="1200" dirty="0" smtClean="0"/>
                        <a:t>Faaliyetin (varlığının) çevresinin fiziksel olarak yaptığı etkiler</a:t>
                      </a:r>
                    </a:p>
                    <a:p>
                      <a:pPr lvl="0">
                        <a:lnSpc>
                          <a:spcPct val="100000"/>
                        </a:lnSpc>
                        <a:buFont typeface="Arial" pitchFamily="34" charset="0"/>
                        <a:buChar char="•"/>
                      </a:pPr>
                      <a:r>
                        <a:rPr lang="tr-TR" sz="1800" kern="1200" dirty="0" smtClean="0"/>
                        <a:t>Çevre kaynaklarının kullanımı ( örneğin su çekimi ve kullanımı, bitkisel üst toprağın uzaklaştırılması,  bitki örtüsünün uzaklaştırılması, ağaç kesimi vb.)</a:t>
                      </a:r>
                    </a:p>
                    <a:p>
                      <a:pPr lvl="0">
                        <a:lnSpc>
                          <a:spcPct val="100000"/>
                        </a:lnSpc>
                        <a:buFont typeface="Arial" pitchFamily="34" charset="0"/>
                        <a:buChar char="•"/>
                      </a:pPr>
                      <a:r>
                        <a:rPr lang="tr-TR" sz="1800" kern="1200" dirty="0" smtClean="0"/>
                        <a:t>Faaliyet sonucunda çevreye verilen maddeler ( Örneğin </a:t>
                      </a:r>
                      <a:r>
                        <a:rPr lang="tr-TR" sz="1800" kern="1200" dirty="0" err="1" smtClean="0"/>
                        <a:t>pestisidler</a:t>
                      </a:r>
                      <a:r>
                        <a:rPr lang="tr-TR" sz="1800" kern="1200" dirty="0" smtClean="0"/>
                        <a:t>, doğal ve yapay gübreler, tuzlar vb. )</a:t>
                      </a:r>
                    </a:p>
                    <a:p>
                      <a:pPr>
                        <a:lnSpc>
                          <a:spcPct val="100000"/>
                        </a:lnSpc>
                        <a:buFont typeface="Arial" pitchFamily="34" charset="0"/>
                        <a:buChar char="•"/>
                      </a:pPr>
                      <a:r>
                        <a:rPr lang="tr-TR" sz="1800" kern="1200" dirty="0" smtClean="0"/>
                        <a:t>Faaliyetler sırasında oluşabilecek dökülme saçılma, blöf, </a:t>
                      </a:r>
                      <a:r>
                        <a:rPr lang="tr-TR" sz="1800" kern="1200" dirty="0" err="1" smtClean="0"/>
                        <a:t>by</a:t>
                      </a:r>
                      <a:r>
                        <a:rPr lang="tr-TR" sz="1800" kern="1200" dirty="0" smtClean="0"/>
                        <a:t>-</a:t>
                      </a:r>
                      <a:r>
                        <a:rPr lang="tr-TR" sz="1800" kern="1200" dirty="0" err="1" smtClean="0"/>
                        <a:t>pass</a:t>
                      </a:r>
                      <a:r>
                        <a:rPr lang="tr-TR" sz="1800" kern="1200" dirty="0" smtClean="0"/>
                        <a:t>, patlamalar vb. gibi kazalar sonucunda çevreye çeşitli maddelerin veya radyasyonun ulaşması</a:t>
                      </a:r>
                    </a:p>
                    <a:p>
                      <a:endParaRPr lang="tr-TR" dirty="0"/>
                    </a:p>
                  </a:txBody>
                  <a:tcPr/>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156</a:t>
            </a:fld>
            <a:endParaRPr lang="tr-TR"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9025" y="158579"/>
            <a:ext cx="10018713" cy="714632"/>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037968"/>
            <a:ext cx="10018713" cy="5469924"/>
          </a:xfrm>
        </p:spPr>
        <p:txBody>
          <a:bodyPr>
            <a:normAutofit fontScale="92500" lnSpcReduction="10000"/>
          </a:bodyPr>
          <a:lstStyle/>
          <a:p>
            <a:pPr>
              <a:buNone/>
            </a:pPr>
            <a:r>
              <a:rPr lang="tr-TR" b="1" dirty="0" smtClean="0"/>
              <a:t>d) Etkilerin</a:t>
            </a:r>
            <a:r>
              <a:rPr lang="tr-TR" dirty="0" smtClean="0"/>
              <a:t> </a:t>
            </a:r>
            <a:r>
              <a:rPr lang="tr-TR" b="1" dirty="0" smtClean="0"/>
              <a:t>Özellikleri</a:t>
            </a:r>
          </a:p>
          <a:p>
            <a:pPr>
              <a:buNone/>
            </a:pPr>
            <a:r>
              <a:rPr lang="tr-TR" dirty="0" smtClean="0"/>
              <a:t>	Potansiyel etkilerin belirlenmesi için yapılan çalışmalarda bunların sahip olabileceği özelliklerin bilinmesi gerekir. Bu nedenle aşağıdaki hususlar göz önünde bulundurulmalıdır.</a:t>
            </a:r>
          </a:p>
          <a:p>
            <a:pPr lvl="1"/>
            <a:r>
              <a:rPr lang="tr-TR" dirty="0" smtClean="0"/>
              <a:t>Etkiler çevre açısından olumlu veya olumsuz sonuçlar yaratabilir.</a:t>
            </a:r>
          </a:p>
          <a:p>
            <a:pPr lvl="1"/>
            <a:r>
              <a:rPr lang="tr-TR" dirty="0" smtClean="0"/>
              <a:t>Etkiler planlanan faaliyetin doğrudan çevresel sonuçlan olarak ortaya çıkmayabilir; ilk aşamada oluşacak etkiler ikinci veya daha yüksek dereceden etkilere yol açabilir. Çevresel</a:t>
            </a:r>
            <a:r>
              <a:rPr lang="tr-TR" b="1" dirty="0" smtClean="0"/>
              <a:t> etkilerin hiyerarşik yapısı,</a:t>
            </a:r>
            <a:r>
              <a:rPr lang="tr-TR" dirty="0" smtClean="0"/>
              <a:t> </a:t>
            </a:r>
            <a:r>
              <a:rPr lang="tr-TR" b="1" dirty="0" smtClean="0"/>
              <a:t>aşağıda gösterilmiştir.</a:t>
            </a:r>
            <a:endParaRPr lang="tr-TR" dirty="0" smtClean="0"/>
          </a:p>
          <a:p>
            <a:pPr lvl="2">
              <a:buFont typeface="Wingdings" pitchFamily="2" charset="2"/>
              <a:buChar char="ü"/>
            </a:pPr>
            <a:r>
              <a:rPr lang="tr-TR" dirty="0" smtClean="0"/>
              <a:t>Etkiler geri dönüşlü veya dönüşsüz; sonuçlar düzeltilebilir veya düzeltilemez nitelikte olabilirler,</a:t>
            </a:r>
          </a:p>
          <a:p>
            <a:pPr lvl="2">
              <a:buFont typeface="Wingdings" pitchFamily="2" charset="2"/>
              <a:buChar char="ü"/>
            </a:pPr>
            <a:r>
              <a:rPr lang="tr-TR" dirty="0" smtClean="0"/>
              <a:t>Etkiler kısa veya uzun dönemde ortaya çıkabilecekleri gibi, kısa süreli veya sürekli, zaman içinde yoğunlaşan (kümülatif) veya azalan niteliklerde olabilir,</a:t>
            </a:r>
          </a:p>
          <a:p>
            <a:pPr lvl="2">
              <a:buFont typeface="Wingdings" pitchFamily="2" charset="2"/>
              <a:buChar char="ü"/>
            </a:pPr>
            <a:r>
              <a:rPr lang="tr-TR" dirty="0" smtClean="0"/>
              <a:t>Etkiler </a:t>
            </a:r>
            <a:r>
              <a:rPr lang="tr-TR" dirty="0" err="1" smtClean="0"/>
              <a:t>sinerjistik</a:t>
            </a:r>
            <a:r>
              <a:rPr lang="tr-TR" dirty="0" smtClean="0"/>
              <a:t> veya </a:t>
            </a:r>
            <a:r>
              <a:rPr lang="tr-TR" dirty="0" err="1" smtClean="0"/>
              <a:t>antagonistik</a:t>
            </a:r>
            <a:r>
              <a:rPr lang="tr-TR" dirty="0" smtClean="0"/>
              <a:t> özellikler taşıyabilir,</a:t>
            </a:r>
          </a:p>
          <a:p>
            <a:pPr lvl="2">
              <a:buFont typeface="Wingdings" pitchFamily="2" charset="2"/>
              <a:buChar char="ü"/>
            </a:pPr>
            <a:r>
              <a:rPr lang="tr-TR" dirty="0" smtClean="0"/>
              <a:t>Etkiler yerel, bölgesel, ülke boyutlarında veya global ölçeklerde oluşabilir,</a:t>
            </a:r>
          </a:p>
          <a:p>
            <a:pPr lvl="2">
              <a:buFont typeface="Wingdings" pitchFamily="2" charset="2"/>
              <a:buChar char="ü"/>
            </a:pPr>
            <a:r>
              <a:rPr lang="tr-TR" dirty="0" smtClean="0"/>
              <a:t>Olağanüstü koşulların yaratacağı etkiler normal koşullara kıyasla çok farklı olabilir. Benzer şekilde kaza veya olağanüstü işletme koşullarında özel nitelikli etkiler ortaya çıkabilir.</a:t>
            </a:r>
          </a:p>
          <a:p>
            <a:pPr lvl="1">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157</a:t>
            </a:fld>
            <a:endParaRPr lang="tr-TR"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50214" y="216244"/>
            <a:ext cx="10018713" cy="747584"/>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285103"/>
            <a:ext cx="10018713" cy="4794421"/>
          </a:xfrm>
        </p:spPr>
        <p:txBody>
          <a:bodyPr/>
          <a:lstStyle/>
          <a:p>
            <a:pPr>
              <a:buNone/>
            </a:pPr>
            <a:r>
              <a:rPr lang="tr-TR" dirty="0" smtClean="0"/>
              <a:t>	Planlanan faaliyet yörede başka gelişmelere neden olabilir. Bu dolaylı etkiler mutlaka değerlendirme kapsamına alınmalıdır.</a:t>
            </a:r>
          </a:p>
          <a:p>
            <a:pPr lvl="1"/>
            <a:r>
              <a:rPr lang="tr-TR" dirty="0" smtClean="0"/>
              <a:t>Planlanan faaliyet bir örnek oluşturarak bunu izleyen benzer faaliyetlerle birlikte beklenmeyen ölçeklere ulaşabilir.</a:t>
            </a:r>
            <a:r>
              <a:rPr lang="tr-TR" b="1" dirty="0" smtClean="0"/>
              <a:t> </a:t>
            </a:r>
            <a:r>
              <a:rPr lang="tr-TR" dirty="0" smtClean="0"/>
              <a:t>Bu gelişmeler sonucunda ortaya çıkacak çevresel etkiler, başlangıçta öngörülmeyen önemli boyutlara ulaşabilir.</a:t>
            </a:r>
          </a:p>
          <a:p>
            <a:pPr lvl="1"/>
            <a:r>
              <a:rPr lang="tr-TR" dirty="0" smtClean="0"/>
              <a:t>Planlanan faaliyet gerçekleşmese bile çevre sürekli evrim içerisindedir bu değişmeler değerlendirme sırasında dikkate alınmalıdır. Bu durumda hali hazır durumun dinamiğini yansıtan en güncel yaklaşım "hareketli </a:t>
            </a:r>
            <a:r>
              <a:rPr lang="tr-TR" dirty="0" err="1" smtClean="0"/>
              <a:t>base</a:t>
            </a:r>
            <a:r>
              <a:rPr lang="tr-TR" dirty="0" smtClean="0"/>
              <a:t> </a:t>
            </a:r>
            <a:r>
              <a:rPr lang="tr-TR" dirty="0" err="1" smtClean="0"/>
              <a:t>line</a:t>
            </a:r>
            <a:r>
              <a:rPr lang="tr-TR" dirty="0" smtClean="0"/>
              <a:t>" olmaktadır, "hareketli </a:t>
            </a:r>
            <a:r>
              <a:rPr lang="tr-TR" dirty="0" err="1" smtClean="0"/>
              <a:t>base</a:t>
            </a:r>
            <a:r>
              <a:rPr lang="tr-TR" dirty="0" smtClean="0"/>
              <a:t> </a:t>
            </a:r>
            <a:r>
              <a:rPr lang="tr-TR" dirty="0" err="1" smtClean="0"/>
              <a:t>line</a:t>
            </a:r>
            <a:r>
              <a:rPr lang="tr-TR" dirty="0" smtClean="0"/>
              <a:t>" çalışması ÇED' in entegre bir parçası olarak görülmelidir.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158</a:t>
            </a:fld>
            <a:endParaRPr lang="tr-TR"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67836" y="315098"/>
            <a:ext cx="10018713" cy="755822"/>
          </a:xfrm>
        </p:spPr>
        <p:txBody>
          <a:bodyPr/>
          <a:lstStyle/>
          <a:p>
            <a:r>
              <a:rPr lang="tr-TR" dirty="0" smtClean="0"/>
              <a:t>KESTİRİM YÖNTEMLERİ</a:t>
            </a:r>
            <a:endParaRPr lang="tr-TR" dirty="0"/>
          </a:p>
        </p:txBody>
      </p:sp>
      <p:graphicFrame>
        <p:nvGraphicFramePr>
          <p:cNvPr id="5" name="4 İçerik Yer Tutucusu"/>
          <p:cNvGraphicFramePr>
            <a:graphicFrameLocks noGrp="1"/>
          </p:cNvGraphicFramePr>
          <p:nvPr>
            <p:ph idx="1"/>
          </p:nvPr>
        </p:nvGraphicFramePr>
        <p:xfrm>
          <a:off x="1484313" y="1252538"/>
          <a:ext cx="10018712" cy="4956967"/>
        </p:xfrm>
        <a:graphic>
          <a:graphicData uri="http://schemas.openxmlformats.org/drawingml/2006/table">
            <a:tbl>
              <a:tblPr firstRow="1" bandRow="1">
                <a:tableStyleId>{5940675A-B579-460E-94D1-54222C63F5DA}</a:tableStyleId>
              </a:tblPr>
              <a:tblGrid>
                <a:gridCol w="2964119"/>
                <a:gridCol w="7054593"/>
              </a:tblGrid>
              <a:tr h="370840">
                <a:tc gridSpan="2">
                  <a:txBody>
                    <a:bodyPr/>
                    <a:lstStyle/>
                    <a:p>
                      <a:pPr algn="ctr"/>
                      <a:r>
                        <a:rPr lang="tr-TR" sz="1800" kern="1200" dirty="0" smtClean="0"/>
                        <a:t>ÇEVRENİN ETKİLENEBİLECEK BİLEŞENLERİ</a:t>
                      </a:r>
                      <a:endParaRPr lang="tr-TR" dirty="0">
                        <a:solidFill>
                          <a:schemeClr val="tx1"/>
                        </a:solidFill>
                        <a:latin typeface="Times New Roman" pitchFamily="18" charset="0"/>
                        <a:cs typeface="Times New Roman" pitchFamily="18" charset="0"/>
                      </a:endParaRPr>
                    </a:p>
                  </a:txBody>
                  <a:tcPr/>
                </a:tc>
                <a:tc hMerge="1">
                  <a:txBody>
                    <a:bodyPr/>
                    <a:lstStyle/>
                    <a:p>
                      <a:endParaRPr lang="tr-TR" dirty="0"/>
                    </a:p>
                  </a:txBody>
                  <a:tcPr/>
                </a:tc>
              </a:tr>
              <a:tr h="370840">
                <a:tc>
                  <a:txBody>
                    <a:bodyPr/>
                    <a:lstStyle/>
                    <a:p>
                      <a:pPr marL="76200" algn="l">
                        <a:lnSpc>
                          <a:spcPct val="115000"/>
                        </a:lnSpc>
                        <a:spcAft>
                          <a:spcPts val="0"/>
                        </a:spcAft>
                      </a:pPr>
                      <a:r>
                        <a:rPr lang="tr-TR" sz="1400" dirty="0"/>
                        <a:t>Su</a:t>
                      </a:r>
                      <a:endParaRPr lang="tr-TR" sz="1400" dirty="0">
                        <a:latin typeface="Times New Roman" pitchFamily="18" charset="0"/>
                        <a:ea typeface="Times New Roman"/>
                        <a:cs typeface="Times New Roman" pitchFamily="18" charset="0"/>
                      </a:endParaRPr>
                    </a:p>
                  </a:txBody>
                  <a:tcPr marL="6350" marR="6350" marT="0" marB="0" anchor="ctr"/>
                </a:tc>
                <a:tc>
                  <a:txBody>
                    <a:bodyPr/>
                    <a:lstStyle/>
                    <a:p>
                      <a:pPr marL="342900" lvl="0" indent="-342900" algn="l">
                        <a:lnSpc>
                          <a:spcPts val="1250"/>
                        </a:lnSpc>
                        <a:spcBef>
                          <a:spcPts val="0"/>
                        </a:spcBef>
                        <a:spcAft>
                          <a:spcPts val="0"/>
                        </a:spcAft>
                        <a:buClr>
                          <a:srgbClr val="000000"/>
                        </a:buClr>
                        <a:buSzPts val="1000"/>
                        <a:buFont typeface="Arial"/>
                        <a:buChar char="•"/>
                        <a:tabLst>
                          <a:tab pos="240665" algn="l"/>
                        </a:tabLst>
                      </a:pPr>
                      <a:r>
                        <a:rPr lang="tr-TR" sz="1400" u="none" strike="noStrike" spc="0" dirty="0" smtClean="0"/>
                        <a:t>Hidroloji</a:t>
                      </a:r>
                    </a:p>
                    <a:p>
                      <a:pPr marL="342900" lvl="0" indent="-342900" algn="l">
                        <a:lnSpc>
                          <a:spcPts val="1250"/>
                        </a:lnSpc>
                        <a:spcBef>
                          <a:spcPts val="0"/>
                        </a:spcBef>
                        <a:spcAft>
                          <a:spcPts val="0"/>
                        </a:spcAft>
                        <a:buClr>
                          <a:srgbClr val="000000"/>
                        </a:buClr>
                        <a:buSzPts val="1000"/>
                        <a:buFont typeface="Arial"/>
                        <a:buChar char="•"/>
                        <a:tabLst>
                          <a:tab pos="240665" algn="l"/>
                        </a:tabLst>
                      </a:pPr>
                      <a:r>
                        <a:rPr lang="tr-TR" sz="1400" u="none" strike="noStrike" spc="0" dirty="0" smtClean="0"/>
                        <a:t>Su </a:t>
                      </a:r>
                      <a:r>
                        <a:rPr lang="tr-TR" sz="1400" u="none" strike="noStrike" spc="0" dirty="0"/>
                        <a:t>kalitesi (akarsular, göller, kıyı ve deniz suları, yeraltı suları)</a:t>
                      </a:r>
                      <a:endParaRPr lang="tr-TR" sz="1400" u="none" strike="noStrike" spc="0" dirty="0">
                        <a:latin typeface="Times New Roman" pitchFamily="18" charset="0"/>
                        <a:ea typeface="Times New Roman"/>
                        <a:cs typeface="Times New Roman" pitchFamily="18" charset="0"/>
                      </a:endParaRPr>
                    </a:p>
                  </a:txBody>
                  <a:tcPr marL="6350" marR="6350" marT="0" marB="0" anchor="ctr"/>
                </a:tc>
              </a:tr>
              <a:tr h="370840">
                <a:tc>
                  <a:txBody>
                    <a:bodyPr/>
                    <a:lstStyle/>
                    <a:p>
                      <a:pPr marL="76200" algn="l">
                        <a:lnSpc>
                          <a:spcPct val="115000"/>
                        </a:lnSpc>
                        <a:spcAft>
                          <a:spcPts val="0"/>
                        </a:spcAft>
                      </a:pPr>
                      <a:r>
                        <a:rPr lang="tr-TR" sz="1400" dirty="0"/>
                        <a:t>Atmosfer</a:t>
                      </a:r>
                      <a:endParaRPr lang="tr-TR" sz="1400" dirty="0">
                        <a:latin typeface="Times New Roman" pitchFamily="18" charset="0"/>
                        <a:ea typeface="Times New Roman"/>
                        <a:cs typeface="Times New Roman" pitchFamily="18" charset="0"/>
                      </a:endParaRPr>
                    </a:p>
                  </a:txBody>
                  <a:tcPr marL="6350" marR="6350" marT="0" marB="0" anchor="ctr"/>
                </a:tc>
                <a:tc>
                  <a:txBody>
                    <a:bodyPr/>
                    <a:lstStyle/>
                    <a:p>
                      <a:pPr marL="342900" lvl="0" indent="-342900" algn="l">
                        <a:lnSpc>
                          <a:spcPts val="1295"/>
                        </a:lnSpc>
                        <a:spcBef>
                          <a:spcPts val="0"/>
                        </a:spcBef>
                        <a:spcAft>
                          <a:spcPts val="0"/>
                        </a:spcAft>
                        <a:buClr>
                          <a:srgbClr val="000000"/>
                        </a:buClr>
                        <a:buSzPts val="1000"/>
                        <a:buFont typeface="Arial"/>
                        <a:buChar char="•"/>
                        <a:tabLst>
                          <a:tab pos="274320" algn="l"/>
                        </a:tabLst>
                      </a:pPr>
                      <a:r>
                        <a:rPr lang="tr-TR" sz="1400" u="none" strike="noStrike" spc="0" dirty="0"/>
                        <a:t>İklim ve hava </a:t>
                      </a:r>
                      <a:r>
                        <a:rPr lang="tr-TR" sz="1400" u="none" strike="noStrike" spc="0" dirty="0" smtClean="0"/>
                        <a:t>hareketleri</a:t>
                      </a:r>
                    </a:p>
                    <a:p>
                      <a:pPr marL="342900" lvl="0" indent="-342900" algn="l">
                        <a:lnSpc>
                          <a:spcPts val="1295"/>
                        </a:lnSpc>
                        <a:spcBef>
                          <a:spcPts val="0"/>
                        </a:spcBef>
                        <a:spcAft>
                          <a:spcPts val="0"/>
                        </a:spcAft>
                        <a:buClr>
                          <a:srgbClr val="000000"/>
                        </a:buClr>
                        <a:buSzPts val="1000"/>
                        <a:buFont typeface="Arial"/>
                        <a:buChar char="•"/>
                        <a:tabLst>
                          <a:tab pos="274320" algn="l"/>
                        </a:tabLst>
                      </a:pPr>
                      <a:r>
                        <a:rPr lang="tr-TR" sz="1400" u="none" strike="noStrike" spc="0" dirty="0" smtClean="0"/>
                        <a:t>Hava </a:t>
                      </a:r>
                      <a:r>
                        <a:rPr lang="tr-TR" sz="1400" u="none" strike="noStrike" spc="0" dirty="0"/>
                        <a:t>kalitesi</a:t>
                      </a:r>
                    </a:p>
                    <a:p>
                      <a:pPr marL="342900" lvl="0" indent="-342900" algn="l">
                        <a:lnSpc>
                          <a:spcPts val="1295"/>
                        </a:lnSpc>
                        <a:spcBef>
                          <a:spcPts val="0"/>
                        </a:spcBef>
                        <a:spcAft>
                          <a:spcPts val="0"/>
                        </a:spcAft>
                        <a:buClr>
                          <a:srgbClr val="000000"/>
                        </a:buClr>
                        <a:buSzPts val="1000"/>
                        <a:buFont typeface="Arial"/>
                        <a:buChar char="•"/>
                        <a:tabLst>
                          <a:tab pos="240665" algn="l"/>
                        </a:tabLst>
                      </a:pPr>
                      <a:r>
                        <a:rPr lang="tr-TR" sz="1400" u="none" strike="noStrike" spc="0" dirty="0"/>
                        <a:t>Görüş uzaklığı koku</a:t>
                      </a:r>
                      <a:endParaRPr lang="tr-TR" sz="1400" u="none" strike="noStrike" spc="0" dirty="0">
                        <a:latin typeface="Times New Roman" pitchFamily="18" charset="0"/>
                        <a:ea typeface="Times New Roman"/>
                        <a:cs typeface="Times New Roman" pitchFamily="18" charset="0"/>
                      </a:endParaRPr>
                    </a:p>
                  </a:txBody>
                  <a:tcPr marL="6350" marR="6350" marT="0" marB="0" anchor="ctr"/>
                </a:tc>
              </a:tr>
              <a:tr h="370840">
                <a:tc>
                  <a:txBody>
                    <a:bodyPr/>
                    <a:lstStyle/>
                    <a:p>
                      <a:pPr marL="76200" algn="l">
                        <a:lnSpc>
                          <a:spcPct val="115000"/>
                        </a:lnSpc>
                        <a:spcAft>
                          <a:spcPts val="0"/>
                        </a:spcAft>
                      </a:pPr>
                      <a:r>
                        <a:rPr lang="tr-TR" sz="1400"/>
                        <a:t>Toprak</a:t>
                      </a:r>
                      <a:endParaRPr lang="tr-TR" sz="1400">
                        <a:latin typeface="Times New Roman" pitchFamily="18" charset="0"/>
                        <a:ea typeface="Times New Roman"/>
                        <a:cs typeface="Times New Roman" pitchFamily="18" charset="0"/>
                      </a:endParaRPr>
                    </a:p>
                  </a:txBody>
                  <a:tcPr marL="6350" marR="6350" marT="0" marB="0" anchor="ctr"/>
                </a:tc>
                <a:tc>
                  <a:txBody>
                    <a:bodyPr/>
                    <a:lstStyle/>
                    <a:p>
                      <a:pPr marL="342900" lvl="0" indent="-342900" algn="l">
                        <a:lnSpc>
                          <a:spcPts val="1225"/>
                        </a:lnSpc>
                        <a:spcBef>
                          <a:spcPts val="0"/>
                        </a:spcBef>
                        <a:spcAft>
                          <a:spcPts val="0"/>
                        </a:spcAft>
                        <a:buClr>
                          <a:srgbClr val="000000"/>
                        </a:buClr>
                        <a:buSzPts val="1000"/>
                        <a:buFont typeface="Arial"/>
                        <a:buChar char="•"/>
                        <a:tabLst>
                          <a:tab pos="240665" algn="l"/>
                        </a:tabLst>
                      </a:pPr>
                      <a:r>
                        <a:rPr lang="tr-TR" sz="1400" u="none" strike="noStrike" spc="0" dirty="0"/>
                        <a:t>Toprak yapısı ve </a:t>
                      </a:r>
                      <a:r>
                        <a:rPr lang="tr-TR" sz="1400" u="none" strike="noStrike" spc="0" dirty="0" smtClean="0"/>
                        <a:t>morfolojisi</a:t>
                      </a:r>
                    </a:p>
                    <a:p>
                      <a:pPr marL="342900" lvl="0" indent="-342900" algn="l">
                        <a:lnSpc>
                          <a:spcPts val="1225"/>
                        </a:lnSpc>
                        <a:spcBef>
                          <a:spcPts val="0"/>
                        </a:spcBef>
                        <a:spcAft>
                          <a:spcPts val="0"/>
                        </a:spcAft>
                        <a:buClr>
                          <a:srgbClr val="000000"/>
                        </a:buClr>
                        <a:buSzPts val="1000"/>
                        <a:buFont typeface="Arial"/>
                        <a:buChar char="•"/>
                        <a:tabLst>
                          <a:tab pos="240665" algn="l"/>
                        </a:tabLst>
                      </a:pPr>
                      <a:r>
                        <a:rPr lang="tr-TR" sz="1400" u="none" strike="noStrike" spc="0" dirty="0" smtClean="0"/>
                        <a:t>Toprak </a:t>
                      </a:r>
                      <a:r>
                        <a:rPr lang="tr-TR" sz="1400" u="none" strike="noStrike" spc="0" dirty="0"/>
                        <a:t>yapısı ve kompozisyonu</a:t>
                      </a:r>
                      <a:endParaRPr lang="tr-TR" sz="1400" u="none" strike="noStrike" spc="0" dirty="0">
                        <a:latin typeface="Times New Roman" pitchFamily="18" charset="0"/>
                        <a:ea typeface="Times New Roman"/>
                        <a:cs typeface="Times New Roman" pitchFamily="18" charset="0"/>
                      </a:endParaRPr>
                    </a:p>
                  </a:txBody>
                  <a:tcPr marL="6350" marR="6350" marT="0" marB="0" anchor="ctr"/>
                </a:tc>
              </a:tr>
              <a:tr h="296067">
                <a:tc>
                  <a:txBody>
                    <a:bodyPr/>
                    <a:lstStyle/>
                    <a:p>
                      <a:pPr marL="76200" algn="l">
                        <a:lnSpc>
                          <a:spcPct val="115000"/>
                        </a:lnSpc>
                        <a:spcAft>
                          <a:spcPts val="0"/>
                        </a:spcAft>
                      </a:pPr>
                      <a:r>
                        <a:rPr lang="tr-TR" sz="1400"/>
                        <a:t>Ses ve Gürültü</a:t>
                      </a:r>
                      <a:endParaRPr lang="tr-TR" sz="1400">
                        <a:latin typeface="Times New Roman" pitchFamily="18" charset="0"/>
                        <a:ea typeface="Times New Roman"/>
                        <a:cs typeface="Times New Roman" pitchFamily="18" charset="0"/>
                      </a:endParaRPr>
                    </a:p>
                  </a:txBody>
                  <a:tcPr marL="6350" marR="6350" marT="0" marB="0" anchor="ctr"/>
                </a:tc>
                <a:tc>
                  <a:txBody>
                    <a:bodyPr/>
                    <a:lstStyle/>
                    <a:p>
                      <a:pPr>
                        <a:lnSpc>
                          <a:spcPct val="115000"/>
                        </a:lnSpc>
                        <a:spcAft>
                          <a:spcPts val="1000"/>
                        </a:spcAft>
                      </a:pPr>
                      <a:endParaRPr lang="tr-TR" sz="900" dirty="0">
                        <a:latin typeface="Times New Roman" pitchFamily="18" charset="0"/>
                        <a:ea typeface="Calibri"/>
                        <a:cs typeface="Times New Roman" pitchFamily="18" charset="0"/>
                      </a:endParaRPr>
                    </a:p>
                  </a:txBody>
                  <a:tcPr marL="6350" marR="6350" marT="0" marB="0" anchor="ctr"/>
                </a:tc>
              </a:tr>
              <a:tr h="370840">
                <a:tc>
                  <a:txBody>
                    <a:bodyPr/>
                    <a:lstStyle/>
                    <a:p>
                      <a:pPr marL="76200" algn="l">
                        <a:lnSpc>
                          <a:spcPct val="115000"/>
                        </a:lnSpc>
                        <a:spcAft>
                          <a:spcPts val="0"/>
                        </a:spcAft>
                      </a:pPr>
                      <a:r>
                        <a:rPr lang="tr-TR" sz="1400"/>
                        <a:t>Flora ve Fauna</a:t>
                      </a:r>
                      <a:endParaRPr lang="tr-TR" sz="1400">
                        <a:latin typeface="Times New Roman" pitchFamily="18" charset="0"/>
                        <a:ea typeface="Times New Roman"/>
                        <a:cs typeface="Times New Roman" pitchFamily="18" charset="0"/>
                      </a:endParaRPr>
                    </a:p>
                  </a:txBody>
                  <a:tcPr marL="6350" marR="6350" marT="0" marB="0" anchor="ctr"/>
                </a:tc>
                <a:tc>
                  <a:txBody>
                    <a:bodyPr/>
                    <a:lstStyle/>
                    <a:p>
                      <a:pPr marL="342900" lvl="0" indent="-342900" algn="l">
                        <a:lnSpc>
                          <a:spcPts val="1225"/>
                        </a:lnSpc>
                        <a:spcBef>
                          <a:spcPts val="0"/>
                        </a:spcBef>
                        <a:spcAft>
                          <a:spcPts val="0"/>
                        </a:spcAft>
                        <a:buClr>
                          <a:srgbClr val="000000"/>
                        </a:buClr>
                        <a:buSzPts val="1000"/>
                        <a:buFont typeface="Arial"/>
                        <a:buChar char="•"/>
                        <a:tabLst>
                          <a:tab pos="237490" algn="l"/>
                        </a:tabLst>
                      </a:pPr>
                      <a:r>
                        <a:rPr lang="tr-TR" sz="1400" u="none" strike="noStrike" spc="0" dirty="0" smtClean="0"/>
                        <a:t>Türler ve habitatlar</a:t>
                      </a:r>
                    </a:p>
                    <a:p>
                      <a:pPr marL="342900" lvl="0" indent="-342900" algn="l">
                        <a:lnSpc>
                          <a:spcPts val="1225"/>
                        </a:lnSpc>
                        <a:spcBef>
                          <a:spcPts val="0"/>
                        </a:spcBef>
                        <a:spcAft>
                          <a:spcPts val="0"/>
                        </a:spcAft>
                        <a:buClr>
                          <a:srgbClr val="000000"/>
                        </a:buClr>
                        <a:buSzPts val="1000"/>
                        <a:buFont typeface="Arial"/>
                        <a:buChar char="•"/>
                        <a:tabLst>
                          <a:tab pos="237490" algn="l"/>
                        </a:tabLst>
                      </a:pPr>
                      <a:r>
                        <a:rPr lang="tr-TR" sz="1400" u="none" strike="noStrike" spc="0" dirty="0" smtClean="0"/>
                        <a:t>Karasal ve sucul ekosistemler</a:t>
                      </a:r>
                      <a:endParaRPr lang="tr-TR" sz="1400" u="none" strike="noStrike" spc="0" dirty="0">
                        <a:latin typeface="Times New Roman" pitchFamily="18" charset="0"/>
                        <a:ea typeface="Times New Roman"/>
                        <a:cs typeface="Times New Roman" pitchFamily="18" charset="0"/>
                      </a:endParaRPr>
                    </a:p>
                  </a:txBody>
                  <a:tcPr marL="6350" marR="6350" marT="0" marB="0" anchor="ctr"/>
                </a:tc>
              </a:tr>
              <a:tr h="370840">
                <a:tc>
                  <a:txBody>
                    <a:bodyPr/>
                    <a:lstStyle/>
                    <a:p>
                      <a:pPr marL="76200" algn="l">
                        <a:lnSpc>
                          <a:spcPct val="115000"/>
                        </a:lnSpc>
                        <a:spcAft>
                          <a:spcPts val="0"/>
                        </a:spcAft>
                      </a:pPr>
                      <a:r>
                        <a:rPr lang="tr-TR" sz="1400"/>
                        <a:t>Peyzaj</a:t>
                      </a:r>
                      <a:endParaRPr lang="tr-TR" sz="1400">
                        <a:latin typeface="Times New Roman" pitchFamily="18" charset="0"/>
                        <a:ea typeface="Times New Roman"/>
                        <a:cs typeface="Times New Roman" pitchFamily="18" charset="0"/>
                      </a:endParaRPr>
                    </a:p>
                  </a:txBody>
                  <a:tcPr marL="6350" marR="6350" marT="0" marB="0" anchor="ctr"/>
                </a:tc>
                <a:tc>
                  <a:txBody>
                    <a:bodyPr/>
                    <a:lstStyle/>
                    <a:p>
                      <a:pPr marL="342900" lvl="0" indent="-342900" algn="l">
                        <a:lnSpc>
                          <a:spcPts val="1225"/>
                        </a:lnSpc>
                        <a:spcBef>
                          <a:spcPts val="0"/>
                        </a:spcBef>
                        <a:spcAft>
                          <a:spcPts val="0"/>
                        </a:spcAft>
                        <a:buClr>
                          <a:srgbClr val="000000"/>
                        </a:buClr>
                        <a:buSzPts val="1000"/>
                        <a:buFont typeface="Arial"/>
                        <a:buChar char="•"/>
                        <a:tabLst>
                          <a:tab pos="243840" algn="l"/>
                        </a:tabLst>
                      </a:pPr>
                      <a:r>
                        <a:rPr lang="tr-TR" sz="1400" u="none" strike="noStrike" spc="0" dirty="0"/>
                        <a:t>Görüntü kalitesi </a:t>
                      </a:r>
                      <a:endParaRPr lang="tr-TR" sz="1400" u="none" strike="noStrike" spc="0" dirty="0" smtClean="0"/>
                    </a:p>
                    <a:p>
                      <a:pPr marL="342900" lvl="0" indent="-342900" algn="l">
                        <a:lnSpc>
                          <a:spcPts val="1225"/>
                        </a:lnSpc>
                        <a:spcBef>
                          <a:spcPts val="0"/>
                        </a:spcBef>
                        <a:spcAft>
                          <a:spcPts val="0"/>
                        </a:spcAft>
                        <a:buClr>
                          <a:srgbClr val="000000"/>
                        </a:buClr>
                        <a:buSzPts val="1000"/>
                        <a:buFont typeface="Arial"/>
                        <a:buChar char="•"/>
                        <a:tabLst>
                          <a:tab pos="243840" algn="l"/>
                        </a:tabLst>
                      </a:pPr>
                      <a:r>
                        <a:rPr lang="tr-TR" sz="1400" u="none" strike="noStrike" spc="0" dirty="0" smtClean="0"/>
                        <a:t>Peyzaj </a:t>
                      </a:r>
                      <a:r>
                        <a:rPr lang="tr-TR" sz="1400" u="none" strike="noStrike" spc="0" dirty="0"/>
                        <a:t>ekolojisi</a:t>
                      </a:r>
                      <a:endParaRPr lang="tr-TR" sz="1400" u="none" strike="noStrike" spc="0" dirty="0">
                        <a:latin typeface="Times New Roman" pitchFamily="18" charset="0"/>
                        <a:ea typeface="Times New Roman"/>
                        <a:cs typeface="Times New Roman" pitchFamily="18" charset="0"/>
                      </a:endParaRPr>
                    </a:p>
                  </a:txBody>
                  <a:tcPr marL="6350" marR="6350" marT="0" marB="0" anchor="ctr"/>
                </a:tc>
              </a:tr>
              <a:tr h="370840">
                <a:tc>
                  <a:txBody>
                    <a:bodyPr/>
                    <a:lstStyle/>
                    <a:p>
                      <a:pPr marL="76200" algn="l">
                        <a:lnSpc>
                          <a:spcPct val="115000"/>
                        </a:lnSpc>
                        <a:spcAft>
                          <a:spcPts val="0"/>
                        </a:spcAft>
                      </a:pPr>
                      <a:r>
                        <a:rPr lang="tr-TR" sz="1400"/>
                        <a:t>İnsan Sağlığı ve Refahı</a:t>
                      </a:r>
                      <a:endParaRPr lang="tr-TR" sz="1400">
                        <a:latin typeface="Times New Roman" pitchFamily="18" charset="0"/>
                        <a:ea typeface="Times New Roman"/>
                        <a:cs typeface="Times New Roman" pitchFamily="18" charset="0"/>
                      </a:endParaRPr>
                    </a:p>
                  </a:txBody>
                  <a:tcPr marL="6350" marR="6350" marT="0" marB="0" anchor="ctr"/>
                </a:tc>
                <a:tc>
                  <a:txBody>
                    <a:bodyPr/>
                    <a:lstStyle/>
                    <a:p>
                      <a:pPr marL="342900" lvl="0" indent="-342900" algn="l">
                        <a:lnSpc>
                          <a:spcPts val="1295"/>
                        </a:lnSpc>
                        <a:spcBef>
                          <a:spcPts val="0"/>
                        </a:spcBef>
                        <a:spcAft>
                          <a:spcPts val="0"/>
                        </a:spcAft>
                        <a:buClr>
                          <a:srgbClr val="000000"/>
                        </a:buClr>
                        <a:buSzPts val="1000"/>
                        <a:buFont typeface="Arial"/>
                        <a:buChar char="•"/>
                        <a:tabLst>
                          <a:tab pos="247015" algn="l"/>
                        </a:tabLst>
                      </a:pPr>
                      <a:r>
                        <a:rPr lang="tr-TR" sz="1400" u="none" strike="noStrike" spc="0" dirty="0"/>
                        <a:t>Sağlık</a:t>
                      </a:r>
                    </a:p>
                    <a:p>
                      <a:pPr marL="342900" lvl="0" indent="-342900" algn="l">
                        <a:lnSpc>
                          <a:spcPts val="1295"/>
                        </a:lnSpc>
                        <a:spcBef>
                          <a:spcPts val="0"/>
                        </a:spcBef>
                        <a:spcAft>
                          <a:spcPts val="0"/>
                        </a:spcAft>
                        <a:buClr>
                          <a:srgbClr val="000000"/>
                        </a:buClr>
                        <a:buSzPts val="1000"/>
                        <a:buFont typeface="Arial"/>
                        <a:buChar char="•"/>
                        <a:tabLst>
                          <a:tab pos="237490" algn="l"/>
                        </a:tabLst>
                      </a:pPr>
                      <a:r>
                        <a:rPr lang="tr-TR" sz="1400" u="none" strike="noStrike" spc="0" dirty="0"/>
                        <a:t>Emniyet</a:t>
                      </a:r>
                    </a:p>
                    <a:p>
                      <a:pPr marL="342900" lvl="0" indent="-342900" algn="l">
                        <a:lnSpc>
                          <a:spcPts val="1295"/>
                        </a:lnSpc>
                        <a:spcBef>
                          <a:spcPts val="0"/>
                        </a:spcBef>
                        <a:spcAft>
                          <a:spcPts val="0"/>
                        </a:spcAft>
                        <a:buClr>
                          <a:srgbClr val="000000"/>
                        </a:buClr>
                        <a:buSzPts val="1000"/>
                        <a:buFont typeface="Arial"/>
                        <a:buChar char="•"/>
                        <a:tabLst>
                          <a:tab pos="247015" algn="l"/>
                        </a:tabLst>
                      </a:pPr>
                      <a:r>
                        <a:rPr lang="tr-TR" sz="1400" u="none" strike="noStrike" spc="0" dirty="0"/>
                        <a:t>Refah</a:t>
                      </a:r>
                      <a:endParaRPr lang="tr-TR" sz="1400" u="none" strike="noStrike" spc="0" dirty="0">
                        <a:latin typeface="Times New Roman" pitchFamily="18" charset="0"/>
                        <a:ea typeface="Times New Roman"/>
                        <a:cs typeface="Times New Roman" pitchFamily="18" charset="0"/>
                      </a:endParaRPr>
                    </a:p>
                  </a:txBody>
                  <a:tcPr marL="6350" marR="6350" marT="0" marB="0" anchor="ctr"/>
                </a:tc>
              </a:tr>
              <a:tr h="370840">
                <a:tc>
                  <a:txBody>
                    <a:bodyPr/>
                    <a:lstStyle/>
                    <a:p>
                      <a:pPr marL="76200" algn="l">
                        <a:lnSpc>
                          <a:spcPct val="115000"/>
                        </a:lnSpc>
                        <a:spcAft>
                          <a:spcPts val="0"/>
                        </a:spcAft>
                      </a:pPr>
                      <a:r>
                        <a:rPr lang="tr-TR" sz="1400"/>
                        <a:t>Kaynak Kullanımı ve Çıkar Grupları</a:t>
                      </a:r>
                      <a:endParaRPr lang="tr-TR" sz="1400">
                        <a:latin typeface="Times New Roman" pitchFamily="18" charset="0"/>
                        <a:ea typeface="Times New Roman"/>
                        <a:cs typeface="Times New Roman" pitchFamily="18" charset="0"/>
                      </a:endParaRPr>
                    </a:p>
                  </a:txBody>
                  <a:tcPr marL="6350" marR="6350" marT="0" marB="0" anchor="ctr"/>
                </a:tc>
                <a:tc>
                  <a:txBody>
                    <a:bodyPr/>
                    <a:lstStyle/>
                    <a:p>
                      <a:pPr marL="76200" indent="-419100" algn="l">
                        <a:lnSpc>
                          <a:spcPts val="1295"/>
                        </a:lnSpc>
                        <a:spcBef>
                          <a:spcPts val="0"/>
                        </a:spcBef>
                        <a:spcAft>
                          <a:spcPts val="0"/>
                        </a:spcAft>
                        <a:buFont typeface="Arial" pitchFamily="34" charset="0"/>
                        <a:buChar char="•"/>
                      </a:pPr>
                      <a:r>
                        <a:rPr lang="tr-TR" sz="1400" dirty="0"/>
                        <a:t>Tarım</a:t>
                      </a:r>
                    </a:p>
                    <a:p>
                      <a:pPr marL="342900" lvl="0" indent="-342900" algn="l">
                        <a:lnSpc>
                          <a:spcPts val="1295"/>
                        </a:lnSpc>
                        <a:spcBef>
                          <a:spcPts val="0"/>
                        </a:spcBef>
                        <a:spcAft>
                          <a:spcPts val="0"/>
                        </a:spcAft>
                        <a:buClr>
                          <a:srgbClr val="000000"/>
                        </a:buClr>
                        <a:buSzPts val="1000"/>
                        <a:buFont typeface="Arial"/>
                        <a:buChar char="•"/>
                        <a:tabLst>
                          <a:tab pos="243840" algn="l"/>
                        </a:tabLst>
                      </a:pPr>
                      <a:r>
                        <a:rPr lang="tr-TR" sz="1400" u="none" strike="noStrike" spc="0" dirty="0"/>
                        <a:t>Ormancılık</a:t>
                      </a:r>
                    </a:p>
                    <a:p>
                      <a:pPr marL="342900" lvl="0" indent="-342900" algn="l">
                        <a:lnSpc>
                          <a:spcPts val="1295"/>
                        </a:lnSpc>
                        <a:spcBef>
                          <a:spcPts val="0"/>
                        </a:spcBef>
                        <a:spcAft>
                          <a:spcPts val="0"/>
                        </a:spcAft>
                        <a:buClr>
                          <a:srgbClr val="000000"/>
                        </a:buClr>
                        <a:buSzPts val="1000"/>
                        <a:buFont typeface="Arial"/>
                        <a:buChar char="•"/>
                        <a:tabLst>
                          <a:tab pos="237490" algn="l"/>
                        </a:tabLst>
                      </a:pPr>
                      <a:r>
                        <a:rPr lang="tr-TR" sz="1400" u="none" strike="noStrike" spc="0" dirty="0"/>
                        <a:t>Balıkçılık</a:t>
                      </a:r>
                    </a:p>
                    <a:p>
                      <a:pPr marL="342900" lvl="0" indent="-342900" algn="l">
                        <a:lnSpc>
                          <a:spcPts val="1295"/>
                        </a:lnSpc>
                        <a:spcBef>
                          <a:spcPts val="0"/>
                        </a:spcBef>
                        <a:spcAft>
                          <a:spcPts val="0"/>
                        </a:spcAft>
                        <a:buClr>
                          <a:srgbClr val="000000"/>
                        </a:buClr>
                        <a:buSzPts val="1000"/>
                        <a:buFont typeface="Arial"/>
                        <a:buChar char="•"/>
                        <a:tabLst>
                          <a:tab pos="243840" algn="l"/>
                        </a:tabLst>
                      </a:pPr>
                      <a:r>
                        <a:rPr lang="tr-TR" sz="1400" u="none" strike="noStrike" spc="0" dirty="0"/>
                        <a:t>Su kaynakları</a:t>
                      </a:r>
                    </a:p>
                    <a:p>
                      <a:pPr marL="342900" lvl="0" indent="-342900" algn="l">
                        <a:lnSpc>
                          <a:spcPts val="1295"/>
                        </a:lnSpc>
                        <a:spcBef>
                          <a:spcPts val="0"/>
                        </a:spcBef>
                        <a:spcAft>
                          <a:spcPts val="0"/>
                        </a:spcAft>
                        <a:buClr>
                          <a:srgbClr val="000000"/>
                        </a:buClr>
                        <a:buSzPts val="1000"/>
                        <a:buFont typeface="Arial"/>
                        <a:buChar char="•"/>
                        <a:tabLst>
                          <a:tab pos="237490" algn="l"/>
                        </a:tabLst>
                      </a:pPr>
                      <a:r>
                        <a:rPr lang="tr-TR" sz="1400" u="none" strike="noStrike" spc="0" dirty="0"/>
                        <a:t>Madenler ve mineral kaynaklar</a:t>
                      </a:r>
                    </a:p>
                    <a:p>
                      <a:pPr marL="342900" lvl="0" indent="-342900" algn="l">
                        <a:lnSpc>
                          <a:spcPts val="1295"/>
                        </a:lnSpc>
                        <a:spcBef>
                          <a:spcPts val="0"/>
                        </a:spcBef>
                        <a:spcAft>
                          <a:spcPts val="0"/>
                        </a:spcAft>
                        <a:buClr>
                          <a:srgbClr val="000000"/>
                        </a:buClr>
                        <a:buSzPts val="1000"/>
                        <a:buFont typeface="Arial"/>
                        <a:buChar char="•"/>
                        <a:tabLst>
                          <a:tab pos="237490" algn="l"/>
                        </a:tabLst>
                      </a:pPr>
                      <a:r>
                        <a:rPr lang="tr-TR" sz="1400" u="none" strike="noStrike" spc="0" dirty="0"/>
                        <a:t>Diğer doğal kaynaklar</a:t>
                      </a:r>
                    </a:p>
                    <a:p>
                      <a:pPr marL="342900" lvl="0" indent="-342900" algn="l">
                        <a:lnSpc>
                          <a:spcPts val="1295"/>
                        </a:lnSpc>
                        <a:spcBef>
                          <a:spcPts val="0"/>
                        </a:spcBef>
                        <a:spcAft>
                          <a:spcPts val="0"/>
                        </a:spcAft>
                        <a:buClr>
                          <a:srgbClr val="000000"/>
                        </a:buClr>
                        <a:buSzPts val="1000"/>
                        <a:buFont typeface="Arial"/>
                        <a:buChar char="•"/>
                        <a:tabLst>
                          <a:tab pos="237490" algn="l"/>
                        </a:tabLst>
                      </a:pPr>
                      <a:r>
                        <a:rPr lang="tr-TR" sz="1400" u="none" strike="noStrike" spc="0" dirty="0"/>
                        <a:t>Mülkiyet ilişkileri</a:t>
                      </a:r>
                    </a:p>
                    <a:p>
                      <a:pPr marL="342900" lvl="0" indent="-342900" algn="l">
                        <a:lnSpc>
                          <a:spcPts val="1295"/>
                        </a:lnSpc>
                        <a:spcBef>
                          <a:spcPts val="0"/>
                        </a:spcBef>
                        <a:spcAft>
                          <a:spcPts val="0"/>
                        </a:spcAft>
                        <a:buClr>
                          <a:srgbClr val="000000"/>
                        </a:buClr>
                        <a:buSzPts val="1000"/>
                        <a:buFont typeface="Arial"/>
                        <a:buChar char="•"/>
                        <a:tabLst>
                          <a:tab pos="234950" algn="l"/>
                        </a:tabLst>
                      </a:pPr>
                      <a:r>
                        <a:rPr lang="tr-TR" sz="1400" u="none" strike="noStrike" spc="0" dirty="0"/>
                        <a:t>Bilimsel ve eğitsel kaynaklar</a:t>
                      </a:r>
                    </a:p>
                    <a:p>
                      <a:pPr marL="342900" lvl="0" indent="-342900" algn="l">
                        <a:lnSpc>
                          <a:spcPts val="1295"/>
                        </a:lnSpc>
                        <a:spcBef>
                          <a:spcPts val="0"/>
                        </a:spcBef>
                        <a:spcAft>
                          <a:spcPts val="0"/>
                        </a:spcAft>
                        <a:buClr>
                          <a:srgbClr val="000000"/>
                        </a:buClr>
                        <a:buSzPts val="1000"/>
                        <a:buFont typeface="Arial"/>
                        <a:buChar char="•"/>
                        <a:tabLst>
                          <a:tab pos="234950" algn="l"/>
                        </a:tabLst>
                      </a:pPr>
                      <a:r>
                        <a:rPr lang="tr-TR" sz="1400" u="none" strike="noStrike" spc="0" dirty="0"/>
                        <a:t>Rekreasyon kaynakları</a:t>
                      </a:r>
                    </a:p>
                    <a:p>
                      <a:pPr marL="342900" lvl="0" indent="-342900" algn="l">
                        <a:lnSpc>
                          <a:spcPts val="1295"/>
                        </a:lnSpc>
                        <a:spcBef>
                          <a:spcPts val="0"/>
                        </a:spcBef>
                        <a:spcAft>
                          <a:spcPts val="0"/>
                        </a:spcAft>
                        <a:buClr>
                          <a:srgbClr val="000000"/>
                        </a:buClr>
                        <a:buSzPts val="1000"/>
                        <a:buFont typeface="Arial"/>
                        <a:buChar char="•"/>
                        <a:tabLst>
                          <a:tab pos="237490" algn="l"/>
                        </a:tabLst>
                      </a:pPr>
                      <a:r>
                        <a:rPr lang="tr-TR" sz="1400" u="none" strike="noStrike" spc="0" dirty="0"/>
                        <a:t>Arazi kullanımı</a:t>
                      </a:r>
                    </a:p>
                    <a:p>
                      <a:pPr marL="342900" lvl="0" indent="-342900" algn="l">
                        <a:lnSpc>
                          <a:spcPts val="1295"/>
                        </a:lnSpc>
                        <a:spcBef>
                          <a:spcPts val="0"/>
                        </a:spcBef>
                        <a:spcAft>
                          <a:spcPts val="0"/>
                        </a:spcAft>
                        <a:buClr>
                          <a:srgbClr val="000000"/>
                        </a:buClr>
                        <a:buSzPts val="1000"/>
                        <a:buFont typeface="Arial"/>
                        <a:buChar char="•"/>
                        <a:tabLst>
                          <a:tab pos="237490" algn="l"/>
                        </a:tabLst>
                      </a:pPr>
                      <a:r>
                        <a:rPr lang="tr-TR" sz="1400" u="none" strike="noStrike" spc="0" dirty="0"/>
                        <a:t>Doğal</a:t>
                      </a:r>
                      <a:endParaRPr lang="tr-TR" sz="1400" u="none" strike="noStrike" spc="0" dirty="0">
                        <a:latin typeface="Times New Roman" pitchFamily="18" charset="0"/>
                        <a:ea typeface="Times New Roman"/>
                        <a:cs typeface="Times New Roman" pitchFamily="18" charset="0"/>
                      </a:endParaRPr>
                    </a:p>
                  </a:txBody>
                  <a:tcPr marL="6350" marR="6350" marT="0" marB="0" anchor="ctr"/>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159</a:t>
            </a:fld>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100" dirty="0"/>
              <a:t>Çevresel değerlendirmeyi başlatma ve kullanma konusundaki </a:t>
            </a:r>
            <a:r>
              <a:rPr lang="tr-TR" sz="3100" dirty="0">
                <a:solidFill>
                  <a:srgbClr val="FF0000"/>
                </a:solidFill>
              </a:rPr>
              <a:t>siyasi iradenin artırılması için </a:t>
            </a:r>
            <a:r>
              <a:rPr lang="tr-TR" sz="3100" dirty="0"/>
              <a:t>şu araçlar kullanılabilir:</a:t>
            </a:r>
            <a:br>
              <a:rPr lang="tr-TR" sz="3100" dirty="0"/>
            </a:br>
            <a:endParaRPr lang="tr-TR" dirty="0"/>
          </a:p>
        </p:txBody>
      </p:sp>
      <p:sp>
        <p:nvSpPr>
          <p:cNvPr id="3" name="İçerik Yer Tutucusu 2"/>
          <p:cNvSpPr>
            <a:spLocks noGrp="1"/>
          </p:cNvSpPr>
          <p:nvPr>
            <p:ph idx="1"/>
          </p:nvPr>
        </p:nvSpPr>
        <p:spPr/>
        <p:txBody>
          <a:bodyPr>
            <a:normAutofit/>
          </a:bodyPr>
          <a:lstStyle/>
          <a:p>
            <a:r>
              <a:rPr lang="tr-TR" dirty="0" smtClean="0"/>
              <a:t>Politikacıların </a:t>
            </a:r>
            <a:r>
              <a:rPr lang="tr-TR" dirty="0"/>
              <a:t>ve kamuoyunun yeterli bilince sahip olmaları;</a:t>
            </a:r>
          </a:p>
          <a:p>
            <a:r>
              <a:rPr lang="tr-TR" dirty="0" smtClean="0"/>
              <a:t>Çevresel </a:t>
            </a:r>
            <a:r>
              <a:rPr lang="tr-TR" dirty="0"/>
              <a:t>konular üzerine eğitim,</a:t>
            </a:r>
          </a:p>
          <a:p>
            <a:r>
              <a:rPr lang="tr-TR" dirty="0" smtClean="0"/>
              <a:t>Karar </a:t>
            </a:r>
            <a:r>
              <a:rPr lang="tr-TR" dirty="0"/>
              <a:t>vericilerin üzerinde baskı oluşturmak üzere, karar verme </a:t>
            </a:r>
            <a:r>
              <a:rPr lang="tr-TR" dirty="0" smtClean="0"/>
              <a:t>sürecinde şeffaflık</a:t>
            </a:r>
            <a:r>
              <a:rPr lang="tr-TR" dirty="0"/>
              <a:t>.</a:t>
            </a:r>
          </a:p>
          <a:p>
            <a:endParaRPr lang="tr-TR" dirty="0"/>
          </a:p>
        </p:txBody>
      </p:sp>
      <p:sp>
        <p:nvSpPr>
          <p:cNvPr id="5" name="Slayt Numarası Yer Tutucusu 4"/>
          <p:cNvSpPr>
            <a:spLocks noGrp="1"/>
          </p:cNvSpPr>
          <p:nvPr>
            <p:ph type="sldNum" sz="quarter" idx="12"/>
          </p:nvPr>
        </p:nvSpPr>
        <p:spPr/>
        <p:txBody>
          <a:bodyPr/>
          <a:lstStyle/>
          <a:p>
            <a:fld id="{C676E6CB-A5E6-4CD9-9F90-4ABAD8D55D81}" type="slidenum">
              <a:rPr lang="tr-TR" smtClean="0"/>
              <a:pPr/>
              <a:t>16</a:t>
            </a:fld>
            <a:endParaRPr lang="tr-TR" dirty="0"/>
          </a:p>
        </p:txBody>
      </p:sp>
    </p:spTree>
    <p:extLst>
      <p:ext uri="{BB962C8B-B14F-4D97-AF65-F5344CB8AC3E}">
        <p14:creationId xmlns:p14="http://schemas.microsoft.com/office/powerpoint/2010/main" xmlns="" val="127178177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772296"/>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499287"/>
            <a:ext cx="10018713" cy="4291914"/>
          </a:xfrm>
        </p:spPr>
        <p:txBody>
          <a:bodyPr/>
          <a:lstStyle/>
          <a:p>
            <a:pPr>
              <a:buNone/>
            </a:pPr>
            <a:r>
              <a:rPr lang="tr-TR" b="1" dirty="0" smtClean="0"/>
              <a:t>3. Etkilerin Ön Değerlendirilmesi</a:t>
            </a:r>
          </a:p>
          <a:p>
            <a:pPr algn="just">
              <a:buNone/>
            </a:pPr>
            <a:r>
              <a:rPr lang="tr-TR" dirty="0" smtClean="0"/>
              <a:t>	ÇED kapsamında tüm etkilerin mümkün olduğunca eksiksiz olarak belirlenmesi aşamasından sonra nihai kararı belirleyici önemli etkilerin ortaya çıkarılması gerekir. Bu önemli etkiler, diğerlerine kıyasla daha ayrıntılı bir biçimde incelenmelidir. Etkilerin önemleri açısından sınıflandırılabilmeleri için bazı ön değerlendirmelerin yapılması gereklidir. </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160</a:t>
            </a:fld>
            <a:endParaRPr lang="tr-TR"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122" y="315097"/>
            <a:ext cx="10018713" cy="772297"/>
          </a:xfrm>
        </p:spPr>
        <p:txBody>
          <a:bodyPr>
            <a:normAutofit/>
          </a:bodyPr>
          <a:lstStyle/>
          <a:p>
            <a:r>
              <a:rPr lang="tr-TR" dirty="0" smtClean="0"/>
              <a:t>KESTİRİM YÖNTEMLERİ</a:t>
            </a:r>
            <a:endParaRPr lang="tr-TR" dirty="0"/>
          </a:p>
        </p:txBody>
      </p:sp>
      <p:graphicFrame>
        <p:nvGraphicFramePr>
          <p:cNvPr id="5" name="4 İçerik Yer Tutucusu"/>
          <p:cNvGraphicFramePr>
            <a:graphicFrameLocks noGrp="1"/>
          </p:cNvGraphicFramePr>
          <p:nvPr>
            <p:ph idx="1"/>
          </p:nvPr>
        </p:nvGraphicFramePr>
        <p:xfrm>
          <a:off x="1484313" y="1490661"/>
          <a:ext cx="10018712" cy="3707805"/>
        </p:xfrm>
        <a:graphic>
          <a:graphicData uri="http://schemas.openxmlformats.org/drawingml/2006/table">
            <a:tbl>
              <a:tblPr firstRow="1" bandRow="1">
                <a:tableStyleId>{5940675A-B579-460E-94D1-54222C63F5DA}</a:tableStyleId>
              </a:tblPr>
              <a:tblGrid>
                <a:gridCol w="4801157"/>
                <a:gridCol w="5217555"/>
              </a:tblGrid>
              <a:tr h="477859">
                <a:tc gridSpan="2">
                  <a:txBody>
                    <a:bodyPr/>
                    <a:lstStyle/>
                    <a:p>
                      <a:pPr algn="ctr"/>
                      <a:r>
                        <a:rPr lang="tr-TR" sz="1800" b="1" kern="1200" dirty="0" smtClean="0"/>
                        <a:t>ETKİLERİN ÖN DEĞERLENDİRİLMESİ</a:t>
                      </a:r>
                      <a:endParaRPr lang="tr-TR" b="1" dirty="0">
                        <a:solidFill>
                          <a:schemeClr val="tx1"/>
                        </a:solidFill>
                      </a:endParaRPr>
                    </a:p>
                  </a:txBody>
                  <a:tcPr/>
                </a:tc>
                <a:tc hMerge="1">
                  <a:txBody>
                    <a:bodyPr/>
                    <a:lstStyle/>
                    <a:p>
                      <a:endParaRPr lang="tr-TR" dirty="0"/>
                    </a:p>
                  </a:txBody>
                  <a:tcPr/>
                </a:tc>
              </a:tr>
              <a:tr h="477859">
                <a:tc>
                  <a:txBody>
                    <a:bodyPr/>
                    <a:lstStyle/>
                    <a:p>
                      <a:pPr marL="1270000" algn="just">
                        <a:lnSpc>
                          <a:spcPct val="115000"/>
                        </a:lnSpc>
                        <a:spcAft>
                          <a:spcPts val="0"/>
                        </a:spcAft>
                      </a:pPr>
                      <a:r>
                        <a:rPr lang="tr-TR" sz="1400" b="1" dirty="0"/>
                        <a:t>İşlemler</a:t>
                      </a:r>
                      <a:endParaRPr lang="tr-TR" sz="1400" b="1" dirty="0">
                        <a:latin typeface="Times New Roman"/>
                        <a:ea typeface="Times New Roman"/>
                      </a:endParaRPr>
                    </a:p>
                  </a:txBody>
                  <a:tcPr marL="6350" marR="6350" marT="0" marB="0" anchor="ctr"/>
                </a:tc>
                <a:tc>
                  <a:txBody>
                    <a:bodyPr/>
                    <a:lstStyle/>
                    <a:p>
                      <a:pPr marL="1231900" algn="just">
                        <a:lnSpc>
                          <a:spcPct val="115000"/>
                        </a:lnSpc>
                        <a:spcAft>
                          <a:spcPts val="0"/>
                        </a:spcAft>
                      </a:pPr>
                      <a:r>
                        <a:rPr lang="tr-TR" sz="1400" b="1" dirty="0"/>
                        <a:t>Sonuçlar</a:t>
                      </a:r>
                      <a:endParaRPr lang="tr-TR" sz="1400" b="1" dirty="0">
                        <a:latin typeface="Times New Roman"/>
                        <a:ea typeface="Times New Roman"/>
                      </a:endParaRPr>
                    </a:p>
                  </a:txBody>
                  <a:tcPr marL="6350" marR="6350" marT="0" marB="0" anchor="ctr"/>
                </a:tc>
              </a:tr>
              <a:tr h="585145">
                <a:tc>
                  <a:txBody>
                    <a:bodyPr/>
                    <a:lstStyle/>
                    <a:p>
                      <a:pPr indent="-419100" algn="just">
                        <a:lnSpc>
                          <a:spcPts val="1225"/>
                        </a:lnSpc>
                        <a:spcBef>
                          <a:spcPts val="3900"/>
                        </a:spcBef>
                        <a:spcAft>
                          <a:spcPts val="0"/>
                        </a:spcAft>
                      </a:pPr>
                      <a:r>
                        <a:rPr lang="tr-TR" sz="1200" dirty="0"/>
                        <a:t>Ön değerlendirme kriterlerinin araştırılması ve belirlenmesi</a:t>
                      </a:r>
                      <a:endParaRPr lang="tr-TR" sz="1200" dirty="0">
                        <a:latin typeface="Times New Roman"/>
                        <a:ea typeface="Times New Roman"/>
                      </a:endParaRPr>
                    </a:p>
                  </a:txBody>
                  <a:tcPr marL="6350" marR="6350" marT="0" marB="0" anchor="ctr"/>
                </a:tc>
                <a:tc>
                  <a:txBody>
                    <a:bodyPr/>
                    <a:lstStyle/>
                    <a:p>
                      <a:pPr marL="63500" indent="-419100" algn="just">
                        <a:lnSpc>
                          <a:spcPts val="1225"/>
                        </a:lnSpc>
                        <a:spcBef>
                          <a:spcPts val="3900"/>
                        </a:spcBef>
                        <a:spcAft>
                          <a:spcPts val="0"/>
                        </a:spcAft>
                      </a:pPr>
                      <a:r>
                        <a:rPr lang="tr-TR" sz="1200" dirty="0"/>
                        <a:t>Ön değerlendirme kriter listesi</a:t>
                      </a:r>
                      <a:endParaRPr lang="tr-TR" sz="1200" dirty="0">
                        <a:latin typeface="Times New Roman"/>
                        <a:ea typeface="Times New Roman"/>
                      </a:endParaRPr>
                    </a:p>
                  </a:txBody>
                  <a:tcPr marL="6350" marR="6350" marT="0" marB="0" anchor="ctr"/>
                </a:tc>
              </a:tr>
              <a:tr h="593319">
                <a:tc>
                  <a:txBody>
                    <a:bodyPr/>
                    <a:lstStyle/>
                    <a:p>
                      <a:pPr indent="-419100" algn="just">
                        <a:lnSpc>
                          <a:spcPts val="1225"/>
                        </a:lnSpc>
                        <a:spcBef>
                          <a:spcPts val="3900"/>
                        </a:spcBef>
                        <a:spcAft>
                          <a:spcPts val="0"/>
                        </a:spcAft>
                      </a:pPr>
                      <a:r>
                        <a:rPr lang="tr-TR" sz="1200" dirty="0"/>
                        <a:t>Etkilerin ön değerlendirilmesinin yapılması</a:t>
                      </a:r>
                      <a:endParaRPr lang="tr-TR" sz="1200" dirty="0">
                        <a:latin typeface="Times New Roman"/>
                        <a:ea typeface="Times New Roman"/>
                      </a:endParaRPr>
                    </a:p>
                  </a:txBody>
                  <a:tcPr marL="6350" marR="6350" marT="0" marB="0" anchor="ctr"/>
                </a:tc>
                <a:tc>
                  <a:txBody>
                    <a:bodyPr/>
                    <a:lstStyle/>
                    <a:p>
                      <a:pPr marL="63500" indent="-419100" algn="just">
                        <a:lnSpc>
                          <a:spcPts val="1270"/>
                        </a:lnSpc>
                        <a:spcBef>
                          <a:spcPts val="3900"/>
                        </a:spcBef>
                        <a:spcAft>
                          <a:spcPts val="0"/>
                        </a:spcAft>
                      </a:pPr>
                      <a:r>
                        <a:rPr lang="tr-TR" sz="1200" dirty="0"/>
                        <a:t>Her bir etkinin ön değerlendirme sonuçlarının tanımlanması</a:t>
                      </a:r>
                      <a:endParaRPr lang="tr-TR" sz="1200" dirty="0">
                        <a:latin typeface="Times New Roman"/>
                        <a:ea typeface="Times New Roman"/>
                      </a:endParaRPr>
                    </a:p>
                  </a:txBody>
                  <a:tcPr marL="6350" marR="6350" marT="0" marB="0" anchor="ctr"/>
                </a:tc>
              </a:tr>
              <a:tr h="716822">
                <a:tc>
                  <a:txBody>
                    <a:bodyPr/>
                    <a:lstStyle/>
                    <a:p>
                      <a:pPr indent="-419100" algn="just">
                        <a:lnSpc>
                          <a:spcPts val="1225"/>
                        </a:lnSpc>
                        <a:spcBef>
                          <a:spcPts val="3900"/>
                        </a:spcBef>
                        <a:spcAft>
                          <a:spcPts val="0"/>
                        </a:spcAft>
                      </a:pPr>
                      <a:r>
                        <a:rPr lang="tr-TR" sz="1200" dirty="0"/>
                        <a:t>Etkilerinin öneminin ön değerlendirilmesinin yapılması</a:t>
                      </a:r>
                      <a:endParaRPr lang="tr-TR" sz="1200" dirty="0">
                        <a:latin typeface="Times New Roman"/>
                        <a:ea typeface="Times New Roman"/>
                      </a:endParaRPr>
                    </a:p>
                  </a:txBody>
                  <a:tcPr marL="6350" marR="6350" marT="0" marB="0" anchor="ctr"/>
                </a:tc>
                <a:tc>
                  <a:txBody>
                    <a:bodyPr/>
                    <a:lstStyle/>
                    <a:p>
                      <a:pPr marL="63500" indent="-419100" algn="just">
                        <a:lnSpc>
                          <a:spcPts val="1225"/>
                        </a:lnSpc>
                        <a:spcBef>
                          <a:spcPts val="3900"/>
                        </a:spcBef>
                        <a:spcAft>
                          <a:spcPts val="0"/>
                        </a:spcAft>
                      </a:pPr>
                      <a:r>
                        <a:rPr lang="tr-TR" sz="1200" dirty="0"/>
                        <a:t>Etkilerin kriterlerle kıyaslanarak önemleri konusunda karar verilmesi; ayrıntılı değerlendirmelere gere olup olmadığının belirlenmesi</a:t>
                      </a:r>
                      <a:endParaRPr lang="tr-TR" sz="1200" dirty="0">
                        <a:latin typeface="Times New Roman"/>
                        <a:ea typeface="Times New Roman"/>
                      </a:endParaRPr>
                    </a:p>
                  </a:txBody>
                  <a:tcPr marL="6350" marR="6350" marT="0" marB="0" anchor="ctr"/>
                </a:tc>
              </a:tr>
              <a:tr h="856801">
                <a:tc gridSpan="2">
                  <a:txBody>
                    <a:bodyPr/>
                    <a:lstStyle/>
                    <a:p>
                      <a:pPr marL="76200" indent="-419100" algn="just">
                        <a:lnSpc>
                          <a:spcPts val="1225"/>
                        </a:lnSpc>
                        <a:spcBef>
                          <a:spcPts val="3900"/>
                        </a:spcBef>
                        <a:spcAft>
                          <a:spcPts val="0"/>
                        </a:spcAft>
                      </a:pPr>
                      <a:r>
                        <a:rPr lang="tr-TR" sz="1200" u="none" strike="noStrike" spc="0" dirty="0"/>
                        <a:t>Ayrıntılı</a:t>
                      </a:r>
                      <a:r>
                        <a:rPr lang="tr-TR" sz="1200" dirty="0"/>
                        <a:t> değerlendirmeler için kapsam ve ölçülerin belirlenmesi</a:t>
                      </a:r>
                      <a:endParaRPr lang="tr-TR" sz="1200" dirty="0">
                        <a:latin typeface="Times New Roman"/>
                        <a:ea typeface="Times New Roman"/>
                      </a:endParaRPr>
                    </a:p>
                  </a:txBody>
                  <a:tcPr marL="6350" marR="6350" marT="0" marB="0" anchor="ctr"/>
                </a:tc>
                <a:tc hMerge="1">
                  <a:txBody>
                    <a:bodyPr/>
                    <a:lstStyle/>
                    <a:p>
                      <a:endParaRPr lang="tr-TR"/>
                    </a:p>
                  </a:txBody>
                  <a:tcPr/>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161</a:t>
            </a:fld>
            <a:endParaRPr lang="tr-TR"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51360" y="364526"/>
            <a:ext cx="10018713" cy="821724"/>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260389"/>
            <a:ext cx="10018713" cy="5115697"/>
          </a:xfrm>
        </p:spPr>
        <p:txBody>
          <a:bodyPr>
            <a:normAutofit fontScale="62500" lnSpcReduction="20000"/>
          </a:bodyPr>
          <a:lstStyle/>
          <a:p>
            <a:pPr>
              <a:buNone/>
            </a:pPr>
            <a:r>
              <a:rPr lang="tr-TR" dirty="0" smtClean="0"/>
              <a:t>Değerlendirmede aşağıdaki sorular yol gösterici olabilir:</a:t>
            </a:r>
          </a:p>
          <a:p>
            <a:pPr lvl="0"/>
            <a:r>
              <a:rPr lang="tr-TR" dirty="0" smtClean="0"/>
              <a:t>Etkinin büyüklüğü, süresi coğrafi (uzamsal) kapsamı nedir?</a:t>
            </a:r>
          </a:p>
          <a:p>
            <a:pPr lvl="0"/>
            <a:r>
              <a:rPr lang="tr-TR" dirty="0" smtClean="0"/>
              <a:t>Etki, yaygın olarak kullanılan çevre koruma ve kirliliği önleme teknolojileri ile kolaylıkla kontrol altına alınabilir nitelikte midir?</a:t>
            </a:r>
          </a:p>
          <a:p>
            <a:pPr lvl="0"/>
            <a:r>
              <a:rPr lang="tr-TR" dirty="0" smtClean="0"/>
              <a:t>Etki veya faaliyet bileşeni yöre halkı veya yetkili merciler açısından özel bir niteliğe ve / veya v öneme sahip midir? Faaliyet türü geçmişte özel tartışmalara ve kutuplaşmalara neden olmuş mudur? Uzmanların konu hakkındaki görüşleri nelerdir? Bu hususlar doğrudan ÇED çalışma grubu tarafından yapılacak sorgulamalarla saptanabileceği için gibi meyde araştırmaları ile de açılığa kavuşturulabilir.</a:t>
            </a:r>
          </a:p>
          <a:p>
            <a:pPr lvl="0"/>
            <a:r>
              <a:rPr lang="tr-TR" dirty="0" smtClean="0"/>
              <a:t>Faaliyet etki alanı içinde duyarlı çevresel kullanımlar veya hassas bölgeler mevcut mudur? Etkilerin değerlendirilebilmesi ve kıyaslanabilmesi için yaygın bir biçimde kabul görmüş bilimsel ölçütler var midir? Çevresel etkinin ortaya çıkma olasılığı nedir?</a:t>
            </a:r>
          </a:p>
          <a:p>
            <a:pPr lvl="0"/>
            <a:r>
              <a:rPr lang="tr-TR" dirty="0" smtClean="0"/>
              <a:t>Söz konusu etki, mevcut çevre mevzuatı veya politikaları kapsamında ele alınan özel bir konuma ve öneme sahip midir?</a:t>
            </a:r>
          </a:p>
          <a:p>
            <a:pPr lvl="0"/>
            <a:r>
              <a:rPr lang="tr-TR" dirty="0" smtClean="0"/>
              <a:t>Söz konusu etki, gelecek için bir emsal oluşturarak, doğal kaynak kullanımında geri dönüşü mümkün olmayan ipoteklerin oluşmasına yol açabilir nitelikte midir?</a:t>
            </a:r>
          </a:p>
          <a:p>
            <a:pPr lvl="0"/>
            <a:r>
              <a:rPr lang="tr-TR" dirty="0" smtClean="0"/>
              <a:t>Oluşabilecek riskler toplum tarafından salt bilimsel ölçütlerin tanımladığından daha yüksek </a:t>
            </a:r>
            <a:r>
              <a:rPr lang="tr-TR" baseline="30000" dirty="0" smtClean="0"/>
              <a:t>v</a:t>
            </a:r>
            <a:r>
              <a:rPr lang="tr-TR" dirty="0" smtClean="0"/>
              <a:t> boyutlarda bir algılama düzeyine sahip midir? Bu husus özellikle radyoaktivite, </a:t>
            </a:r>
            <a:r>
              <a:rPr lang="tr-TR" dirty="0" err="1" smtClean="0"/>
              <a:t>toksisite</a:t>
            </a:r>
            <a:r>
              <a:rPr lang="tr-TR" dirty="0" smtClean="0"/>
              <a:t> ve kanserojen etkilerin oluşma olasılığı bulunan veya bu kolektif bile ,bu tür hususların tartışmaya konu edildiği durumlarda ortaya çıkabilmekte ve topluluklar kolektif panik içine girebilmektedirler. Böylece söz konusu etkiler, sahip olduklarından daha yüksek bir önem seviyesi kazanmaktadır. Bireylerin etkileyemedikleri ve doğrudan yaşamlarını etkilemesi olasılığı bulunduğuna inandıkları bu tür hususların önem skalasındaki yeri artabilmekte, hatta asli etkilerin önüne geçebilmektedir.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162</a:t>
            </a:fld>
            <a:endParaRPr lang="tr-TR"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6073" y="265671"/>
            <a:ext cx="10018713" cy="797011"/>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128584"/>
            <a:ext cx="10018713" cy="5214551"/>
          </a:xfrm>
        </p:spPr>
        <p:txBody>
          <a:bodyPr>
            <a:normAutofit fontScale="85000" lnSpcReduction="20000"/>
          </a:bodyPr>
          <a:lstStyle/>
          <a:p>
            <a:pPr>
              <a:buNone/>
            </a:pPr>
            <a:r>
              <a:rPr lang="tr-TR" b="1" dirty="0" smtClean="0"/>
              <a:t>a) Çevresel Standartlar ve Hedefler</a:t>
            </a:r>
          </a:p>
          <a:p>
            <a:pPr>
              <a:buNone/>
            </a:pPr>
            <a:r>
              <a:rPr lang="tr-TR" dirty="0" smtClean="0"/>
              <a:t>	Toplum ve çevrenin</a:t>
            </a:r>
            <a:r>
              <a:rPr lang="tr-TR" b="1" dirty="0" smtClean="0"/>
              <a:t> korunması</a:t>
            </a:r>
            <a:r>
              <a:rPr lang="tr-TR" dirty="0" smtClean="0"/>
              <a:t> amacıyla hava, su, toprak ortamı, gürültü vb. gibi faktörlerin değerlendirilmesi için genel geçerliliği olan çevresel standartlar</a:t>
            </a:r>
            <a:r>
              <a:rPr lang="tr-TR" b="1" dirty="0" smtClean="0"/>
              <a:t> geliştirilmiştir.</a:t>
            </a:r>
            <a:r>
              <a:rPr lang="tr-TR" dirty="0" smtClean="0"/>
              <a:t> Bu standartlarda verilen değerlerle kestirim (veya ön kestirim ) işlemlerinin sonuçlarının kıyaslanması, birinci dereceden doğrudan etkilerin (örn. Su ve hava kalitesi, gurultu vb.)değerlendirilmesinde büyük kolaylıklar sağlar.</a:t>
            </a:r>
            <a:r>
              <a:rPr lang="tr-TR" b="1" dirty="0" smtClean="0"/>
              <a:t> Standartların hazırlanma</a:t>
            </a:r>
            <a:r>
              <a:rPr lang="tr-TR" dirty="0" smtClean="0"/>
              <a:t> felsefesi içinde genellikle ikinci ve daha yüksek derecede etkiler de dikkate alındığından, standartlara uyum aynı zamanda dolaylı etkiler (örn. İnsan sağlığı, flora ve fauna) açısından da çevresel hedeflerin sağlanabileceği konusunda kuvvetli deliller içerir.</a:t>
            </a:r>
          </a:p>
          <a:p>
            <a:pPr>
              <a:buNone/>
            </a:pPr>
            <a:r>
              <a:rPr lang="tr-TR" dirty="0" smtClean="0"/>
              <a:t>Bu nedenle bu aşamada aşağıda belirtilen hususlara yönelik bilgiler toplanmalıdır:</a:t>
            </a:r>
          </a:p>
          <a:p>
            <a:pPr lvl="0"/>
            <a:r>
              <a:rPr lang="tr-TR" dirty="0" smtClean="0"/>
              <a:t>Emisyon ve kalite standarttan,</a:t>
            </a:r>
          </a:p>
          <a:p>
            <a:pPr lvl="0"/>
            <a:r>
              <a:rPr lang="tr-TR" dirty="0" smtClean="0"/>
              <a:t>Yöredeki koruma alanları,</a:t>
            </a:r>
          </a:p>
          <a:p>
            <a:pPr lvl="0"/>
            <a:r>
              <a:rPr lang="tr-TR" dirty="0" smtClean="0"/>
              <a:t>Koruma altındaki türler ve habitatlar, </a:t>
            </a:r>
          </a:p>
          <a:p>
            <a:pPr lvl="0"/>
            <a:r>
              <a:rPr lang="tr-TR" dirty="0" smtClean="0"/>
              <a:t>Çevre koruma için geçerli olan politika hedefleri.</a:t>
            </a:r>
          </a:p>
          <a:p>
            <a:pPr>
              <a:buNone/>
            </a:pPr>
            <a:r>
              <a:rPr lang="tr-TR" dirty="0" smtClean="0"/>
              <a:t>	</a:t>
            </a:r>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163</a:t>
            </a:fld>
            <a:endParaRPr lang="tr-TR"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1932" y="265671"/>
            <a:ext cx="10018713" cy="928816"/>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548714"/>
            <a:ext cx="10018713" cy="4868561"/>
          </a:xfrm>
        </p:spPr>
        <p:txBody>
          <a:bodyPr>
            <a:normAutofit fontScale="85000" lnSpcReduction="10000"/>
          </a:bodyPr>
          <a:lstStyle/>
          <a:p>
            <a:pPr lvl="0">
              <a:buNone/>
            </a:pPr>
            <a:r>
              <a:rPr lang="tr-TR" b="1" dirty="0" smtClean="0"/>
              <a:t>b) Etkilerin Ön Kestirimi</a:t>
            </a:r>
          </a:p>
          <a:p>
            <a:pPr>
              <a:buNone/>
            </a:pPr>
            <a:r>
              <a:rPr lang="tr-TR" dirty="0" smtClean="0"/>
              <a:t>	Genellikle faaliyet bileşeninin yer alacağı çevre ile birlikte değerlendirmesi, ortaya Çıkabilecek etkilerin önemi hakkında yeterli bilgi verir. Bu mümkün olmadığı takdirde bir ön kestirim ve değerlendirme yapılması etkinin önemi hakkında tereddütleri ortadan kaldırabilir. Ön kestirimin ayrıntı düzeyi etkinin önemini belirlemek için gerekli olacak bilgi düzeyi ile yakından ilişkilidir.	 </a:t>
            </a:r>
          </a:p>
          <a:p>
            <a:pPr>
              <a:buNone/>
            </a:pPr>
            <a:r>
              <a:rPr lang="tr-TR" dirty="0" smtClean="0"/>
              <a:t>Örneğin,</a:t>
            </a:r>
          </a:p>
          <a:p>
            <a:pPr lvl="0"/>
            <a:r>
              <a:rPr lang="tr-TR" dirty="0" smtClean="0"/>
              <a:t>Planlanan faaliyetin gerçekleşmesi durumunda 15 hektar koruma altındaki habitat yok olacaktır' türünde bir ifade, bu etkinin önemli olduğunun kabul edilmesi açısından yeterlidir.</a:t>
            </a:r>
          </a:p>
          <a:p>
            <a:pPr>
              <a:buNone/>
            </a:pPr>
            <a:r>
              <a:rPr lang="tr-TR" dirty="0" smtClean="0"/>
              <a:t>Öte yandan,</a:t>
            </a:r>
          </a:p>
          <a:p>
            <a:pPr lvl="0"/>
            <a:r>
              <a:rPr lang="tr-TR" dirty="0" smtClean="0"/>
              <a:t>'Planlanan tesis atmosfere kükürt dioksit</a:t>
            </a:r>
            <a:r>
              <a:rPr lang="tr-TR" b="1" dirty="0" smtClean="0"/>
              <a:t> (SO</a:t>
            </a:r>
            <a:r>
              <a:rPr lang="tr-TR" b="1" baseline="-25000" dirty="0" smtClean="0"/>
              <a:t>2</a:t>
            </a:r>
            <a:r>
              <a:rPr lang="tr-TR" b="1" dirty="0" smtClean="0"/>
              <a:t>)</a:t>
            </a:r>
            <a:r>
              <a:rPr lang="tr-TR" dirty="0" smtClean="0"/>
              <a:t> verecektir' türünde bir ifade bu etkinin önemli olup olmadığının belirlenmesi açısından yetersizdir. Yeterli değerlendirme için, ek çalışmalar yapılarak, emisyondaki konsantrasyon, kükürt dioksit yükü ve etki alanındaki kükürt dioksit konsantrasyonu dağılımlarının belirlenmesi gerekecektir.</a:t>
            </a:r>
          </a:p>
          <a:p>
            <a:pPr lvl="0">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164</a:t>
            </a:fld>
            <a:endParaRPr lang="tr-TR"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51360" y="125628"/>
            <a:ext cx="10018713" cy="953530"/>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128584"/>
            <a:ext cx="10018713" cy="5272215"/>
          </a:xfrm>
        </p:spPr>
        <p:txBody>
          <a:bodyPr>
            <a:normAutofit fontScale="92500"/>
          </a:bodyPr>
          <a:lstStyle/>
          <a:p>
            <a:pPr>
              <a:buNone/>
            </a:pPr>
            <a:r>
              <a:rPr lang="tr-TR" b="1" dirty="0" smtClean="0"/>
              <a:t>c) Etkilerin Öneminin Değerlendirilmesi</a:t>
            </a:r>
          </a:p>
          <a:p>
            <a:pPr>
              <a:buNone/>
            </a:pPr>
            <a:r>
              <a:rPr lang="tr-TR" dirty="0" smtClean="0"/>
              <a:t>	Ön kestirimler sonucunda elde edilen sonuçlardan yararlanılarak, etkilerin önem ve öncelikleri değerlendirilir. Bu değerlendirmede aşağıdaki kriterler göz önünde bulundurulmalıdır:</a:t>
            </a:r>
          </a:p>
          <a:p>
            <a:pPr lvl="0"/>
            <a:r>
              <a:rPr lang="tr-TR" dirty="0" smtClean="0"/>
              <a:t>Etki, çevrenin mevcut veya gelecekteki potansiyel kullanımları ile çelişmekte midir?</a:t>
            </a:r>
          </a:p>
          <a:p>
            <a:pPr lvl="0"/>
            <a:r>
              <a:rPr lang="tr-TR" dirty="0" smtClean="0"/>
              <a:t>Etki, çevrenin mevcut veya gelecekteki potansiyel kullanımları ile çelişmekte midir?</a:t>
            </a:r>
          </a:p>
          <a:p>
            <a:pPr lvl="0"/>
            <a:r>
              <a:rPr lang="tr-TR" dirty="0" smtClean="0"/>
              <a:t>Etki, diğer çevresel hedeflerle(örn. koruma) çelişmekte midir?</a:t>
            </a:r>
          </a:p>
          <a:p>
            <a:pPr lvl="0"/>
            <a:r>
              <a:rPr lang="tr-TR" dirty="0" smtClean="0"/>
              <a:t>Etki, çevresel standartlar ve politikalar açısından değerlendirildiğinde, nasıl bir sonuç elde edilmektedir?</a:t>
            </a:r>
          </a:p>
          <a:p>
            <a:pPr lvl="0"/>
            <a:r>
              <a:rPr lang="tr-TR" dirty="0" smtClean="0"/>
              <a:t>Etki, toplum içinde tartışmalara ve polemiğe açık nitelikte midir?</a:t>
            </a:r>
          </a:p>
          <a:p>
            <a:pPr>
              <a:buNone/>
            </a:pPr>
            <a:r>
              <a:rPr lang="tr-TR" dirty="0" smtClean="0"/>
              <a:t>	</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165</a:t>
            </a:fld>
            <a:endParaRPr lang="tr-TR"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122" y="240957"/>
            <a:ext cx="10018713" cy="780534"/>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054443"/>
            <a:ext cx="10018713" cy="5041557"/>
          </a:xfrm>
        </p:spPr>
        <p:txBody>
          <a:bodyPr/>
          <a:lstStyle/>
          <a:p>
            <a:pPr>
              <a:buNone/>
            </a:pPr>
            <a:endParaRPr lang="tr-TR" b="1" dirty="0" smtClean="0"/>
          </a:p>
          <a:p>
            <a:pPr>
              <a:buNone/>
            </a:pPr>
            <a:endParaRPr lang="tr-TR" b="1" dirty="0" smtClean="0"/>
          </a:p>
          <a:p>
            <a:pPr>
              <a:buNone/>
            </a:pPr>
            <a:r>
              <a:rPr lang="tr-TR" b="1" dirty="0" smtClean="0"/>
              <a:t>4. Etkilerin Belirlenmesi İçin Bilgi Gereksinimi</a:t>
            </a:r>
          </a:p>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dirty="0" smtClean="0"/>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166</a:t>
            </a:fld>
            <a:endParaRPr lang="tr-TR" dirty="0"/>
          </a:p>
        </p:txBody>
      </p:sp>
      <p:graphicFrame>
        <p:nvGraphicFramePr>
          <p:cNvPr id="5" name="4 Tablo"/>
          <p:cNvGraphicFramePr>
            <a:graphicFrameLocks noGrp="1"/>
          </p:cNvGraphicFramePr>
          <p:nvPr/>
        </p:nvGraphicFramePr>
        <p:xfrm>
          <a:off x="1529491" y="2103624"/>
          <a:ext cx="9000000" cy="4025327"/>
        </p:xfrm>
        <a:graphic>
          <a:graphicData uri="http://schemas.openxmlformats.org/drawingml/2006/table">
            <a:tbl>
              <a:tblPr firstRow="1" bandRow="1">
                <a:tableStyleId>{5940675A-B579-460E-94D1-54222C63F5DA}</a:tableStyleId>
              </a:tblPr>
              <a:tblGrid>
                <a:gridCol w="4500000"/>
                <a:gridCol w="4500000"/>
              </a:tblGrid>
              <a:tr h="524246">
                <a:tc>
                  <a:txBody>
                    <a:bodyPr/>
                    <a:lstStyle/>
                    <a:p>
                      <a:pPr marL="1409700" indent="-419100" algn="ctr">
                        <a:lnSpc>
                          <a:spcPts val="1225"/>
                        </a:lnSpc>
                        <a:spcBef>
                          <a:spcPts val="3900"/>
                        </a:spcBef>
                        <a:spcAft>
                          <a:spcPts val="0"/>
                        </a:spcAft>
                      </a:pPr>
                      <a:r>
                        <a:rPr lang="tr-TR" sz="1200" b="1" dirty="0" smtClean="0"/>
                        <a:t>İŞLEMLER</a:t>
                      </a:r>
                      <a:endParaRPr lang="tr-TR" sz="1200" b="1" dirty="0">
                        <a:solidFill>
                          <a:schemeClr val="tx1"/>
                        </a:solidFill>
                        <a:latin typeface="Times New Roman" pitchFamily="18" charset="0"/>
                        <a:ea typeface="Times New Roman"/>
                        <a:cs typeface="Times New Roman" pitchFamily="18" charset="0"/>
                      </a:endParaRPr>
                    </a:p>
                  </a:txBody>
                  <a:tcPr marL="6350" marR="6350" marT="0" marB="0" anchor="ctr"/>
                </a:tc>
                <a:tc>
                  <a:txBody>
                    <a:bodyPr/>
                    <a:lstStyle/>
                    <a:p>
                      <a:pPr marL="584200" indent="-419100" algn="ctr">
                        <a:lnSpc>
                          <a:spcPts val="1225"/>
                        </a:lnSpc>
                        <a:spcBef>
                          <a:spcPts val="3900"/>
                        </a:spcBef>
                        <a:spcAft>
                          <a:spcPts val="0"/>
                        </a:spcAft>
                      </a:pPr>
                      <a:r>
                        <a:rPr lang="tr-TR" sz="1200" b="1" dirty="0" smtClean="0"/>
                        <a:t>SONUÇLAR</a:t>
                      </a:r>
                      <a:endParaRPr lang="tr-TR" sz="1200" b="1" dirty="0">
                        <a:solidFill>
                          <a:schemeClr val="tx1"/>
                        </a:solidFill>
                        <a:latin typeface="Times New Roman" pitchFamily="18" charset="0"/>
                        <a:ea typeface="Times New Roman"/>
                        <a:cs typeface="Times New Roman" pitchFamily="18" charset="0"/>
                      </a:endParaRPr>
                    </a:p>
                  </a:txBody>
                  <a:tcPr marL="6350" marR="6350" marT="0" marB="0" anchor="ctr"/>
                </a:tc>
              </a:tr>
              <a:tr h="779483">
                <a:tc>
                  <a:txBody>
                    <a:bodyPr/>
                    <a:lstStyle/>
                    <a:p>
                      <a:pPr indent="-419100" algn="just">
                        <a:lnSpc>
                          <a:spcPts val="1200"/>
                        </a:lnSpc>
                        <a:spcBef>
                          <a:spcPts val="3900"/>
                        </a:spcBef>
                        <a:spcAft>
                          <a:spcPts val="0"/>
                        </a:spcAft>
                      </a:pPr>
                      <a:r>
                        <a:rPr lang="tr-TR" sz="1200" dirty="0"/>
                        <a:t>Bilgi gereksinimini etkileyen faktörlerin saptanması değerlendirilmesi</a:t>
                      </a:r>
                      <a:endParaRPr lang="tr-TR" sz="1200" dirty="0">
                        <a:latin typeface="Times New Roman" pitchFamily="18" charset="0"/>
                        <a:ea typeface="Times New Roman"/>
                        <a:cs typeface="Times New Roman" pitchFamily="18" charset="0"/>
                      </a:endParaRPr>
                    </a:p>
                  </a:txBody>
                  <a:tcPr marL="6350" marR="6350" marT="0" marB="0" anchor="ctr"/>
                </a:tc>
                <a:tc>
                  <a:txBody>
                    <a:bodyPr/>
                    <a:lstStyle/>
                    <a:p>
                      <a:pPr marL="1181100">
                        <a:lnSpc>
                          <a:spcPct val="115000"/>
                        </a:lnSpc>
                        <a:spcAft>
                          <a:spcPts val="0"/>
                        </a:spcAft>
                      </a:pPr>
                      <a:endParaRPr lang="tr-TR" sz="1200" dirty="0">
                        <a:latin typeface="Times New Roman" pitchFamily="18" charset="0"/>
                        <a:ea typeface="Constantia"/>
                        <a:cs typeface="Times New Roman" pitchFamily="18" charset="0"/>
                      </a:endParaRPr>
                    </a:p>
                  </a:txBody>
                  <a:tcPr marL="6350" marR="6350" marT="0" marB="0" anchor="ctr"/>
                </a:tc>
              </a:tr>
              <a:tr h="873796">
                <a:tc>
                  <a:txBody>
                    <a:bodyPr/>
                    <a:lstStyle/>
                    <a:p>
                      <a:pPr indent="-419100" algn="just">
                        <a:lnSpc>
                          <a:spcPts val="1200"/>
                        </a:lnSpc>
                        <a:spcBef>
                          <a:spcPts val="3900"/>
                        </a:spcBef>
                        <a:spcAft>
                          <a:spcPts val="0"/>
                        </a:spcAft>
                      </a:pPr>
                      <a:r>
                        <a:rPr lang="tr-TR" sz="1200" dirty="0"/>
                        <a:t>Etkileri belirlemek için kullanılacak değişkenlerin tanımlanması</a:t>
                      </a:r>
                      <a:endParaRPr lang="tr-TR" sz="1200" dirty="0">
                        <a:latin typeface="Times New Roman" pitchFamily="18" charset="0"/>
                        <a:ea typeface="Times New Roman"/>
                        <a:cs typeface="Times New Roman" pitchFamily="18" charset="0"/>
                      </a:endParaRPr>
                    </a:p>
                  </a:txBody>
                  <a:tcPr marL="6350" marR="6350" marT="0" marB="0" anchor="ctr"/>
                </a:tc>
                <a:tc>
                  <a:txBody>
                    <a:bodyPr/>
                    <a:lstStyle/>
                    <a:p>
                      <a:pPr>
                        <a:lnSpc>
                          <a:spcPct val="115000"/>
                        </a:lnSpc>
                        <a:spcAft>
                          <a:spcPts val="1000"/>
                        </a:spcAft>
                      </a:pPr>
                      <a:endParaRPr lang="tr-TR" sz="1200" dirty="0">
                        <a:latin typeface="Times New Roman" pitchFamily="18" charset="0"/>
                        <a:ea typeface="Calibri"/>
                        <a:cs typeface="Times New Roman" pitchFamily="18" charset="0"/>
                      </a:endParaRPr>
                    </a:p>
                  </a:txBody>
                  <a:tcPr marL="6350" marR="6350" marT="0" marB="0" anchor="ctr"/>
                </a:tc>
              </a:tr>
              <a:tr h="935158">
                <a:tc>
                  <a:txBody>
                    <a:bodyPr/>
                    <a:lstStyle/>
                    <a:p>
                      <a:pPr indent="-419100" algn="just">
                        <a:lnSpc>
                          <a:spcPts val="1250"/>
                        </a:lnSpc>
                        <a:spcBef>
                          <a:spcPts val="3900"/>
                        </a:spcBef>
                        <a:spcAft>
                          <a:spcPts val="0"/>
                        </a:spcAft>
                      </a:pPr>
                      <a:r>
                        <a:rPr lang="tr-TR" sz="1200" dirty="0"/>
                        <a:t>Sonuçların yorumunun ve ne şekilde sunulacağının tanımlanması</a:t>
                      </a:r>
                      <a:endParaRPr lang="tr-TR" sz="1200" dirty="0">
                        <a:latin typeface="Times New Roman" pitchFamily="18" charset="0"/>
                        <a:ea typeface="Times New Roman"/>
                        <a:cs typeface="Times New Roman" pitchFamily="18" charset="0"/>
                      </a:endParaRPr>
                    </a:p>
                  </a:txBody>
                  <a:tcPr marL="6350" marR="6350" marT="0" marB="0" anchor="ctr"/>
                </a:tc>
                <a:tc>
                  <a:txBody>
                    <a:bodyPr/>
                    <a:lstStyle/>
                    <a:p>
                      <a:pPr marL="63500" indent="-419100" algn="l">
                        <a:lnSpc>
                          <a:spcPts val="1225"/>
                        </a:lnSpc>
                        <a:spcBef>
                          <a:spcPts val="3900"/>
                        </a:spcBef>
                        <a:spcAft>
                          <a:spcPts val="0"/>
                        </a:spcAft>
                      </a:pPr>
                      <a:r>
                        <a:rPr lang="tr-TR" sz="1200" dirty="0"/>
                        <a:t>Bilgi gereksiniminin listelenmesi</a:t>
                      </a:r>
                      <a:endParaRPr lang="tr-TR" sz="1200" dirty="0">
                        <a:latin typeface="Times New Roman" pitchFamily="18" charset="0"/>
                        <a:ea typeface="Times New Roman"/>
                        <a:cs typeface="Times New Roman" pitchFamily="18" charset="0"/>
                      </a:endParaRPr>
                    </a:p>
                  </a:txBody>
                  <a:tcPr marL="6350" marR="6350" marT="0" marB="0" anchor="ctr"/>
                </a:tc>
              </a:tr>
              <a:tr h="912644">
                <a:tc gridSpan="2">
                  <a:txBody>
                    <a:bodyPr/>
                    <a:lstStyle/>
                    <a:p>
                      <a:pPr marL="1409700" indent="-419100" algn="l">
                        <a:lnSpc>
                          <a:spcPts val="1225"/>
                        </a:lnSpc>
                        <a:spcBef>
                          <a:spcPts val="3900"/>
                        </a:spcBef>
                        <a:spcAft>
                          <a:spcPts val="0"/>
                        </a:spcAft>
                      </a:pPr>
                      <a:r>
                        <a:rPr lang="tr-TR" sz="1200" kern="1200" dirty="0" smtClean="0"/>
                        <a:t>Gerekli bilgilerin elde edilmesi için kullanılacak kestirim yöntemlerinin tanımlanması</a:t>
                      </a:r>
                      <a:endParaRPr lang="tr-TR" sz="1200" dirty="0">
                        <a:latin typeface="Times New Roman" pitchFamily="18" charset="0"/>
                        <a:ea typeface="Times New Roman"/>
                        <a:cs typeface="Times New Roman" pitchFamily="18" charset="0"/>
                      </a:endParaRPr>
                    </a:p>
                  </a:txBody>
                  <a:tcPr marL="6350" marR="6350" marT="0" marB="0" anchor="ctr"/>
                </a:tc>
                <a:tc hMerge="1">
                  <a:txBody>
                    <a:bodyPr/>
                    <a:lstStyle/>
                    <a:p>
                      <a:pPr marL="584200" indent="-419100" algn="l">
                        <a:lnSpc>
                          <a:spcPts val="1225"/>
                        </a:lnSpc>
                        <a:spcBef>
                          <a:spcPts val="3900"/>
                        </a:spcBef>
                        <a:spcAft>
                          <a:spcPts val="0"/>
                        </a:spcAft>
                      </a:pPr>
                      <a:endParaRPr lang="tr-TR" sz="1000" dirty="0">
                        <a:latin typeface="Times New Roman"/>
                        <a:ea typeface="Times New Roman"/>
                      </a:endParaRPr>
                    </a:p>
                  </a:txBody>
                  <a:tcPr marL="6350" marR="6350" marT="0" marB="0"/>
                </a:tc>
              </a:tr>
            </a:tbl>
          </a:graphicData>
        </a:graphic>
      </p:graphicFrame>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51359" y="273908"/>
            <a:ext cx="10018713" cy="797011"/>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482811"/>
            <a:ext cx="10018713" cy="3987114"/>
          </a:xfrm>
        </p:spPr>
        <p:txBody>
          <a:bodyPr/>
          <a:lstStyle/>
          <a:p>
            <a:pPr>
              <a:buNone/>
            </a:pPr>
            <a:r>
              <a:rPr lang="tr-TR" dirty="0" smtClean="0"/>
              <a:t>Çevresel bir etkinin tanımlanması için iki faktör göz önünde bulundurulmalıdır:</a:t>
            </a:r>
          </a:p>
          <a:p>
            <a:pPr lvl="1"/>
            <a:r>
              <a:rPr lang="tr-TR" dirty="0" smtClean="0"/>
              <a:t>Etkiyi tanımlayan değişken veya değişkenler nelerdir?</a:t>
            </a:r>
          </a:p>
          <a:p>
            <a:pPr lvl="1"/>
            <a:r>
              <a:rPr lang="tr-TR" dirty="0" smtClean="0"/>
              <a:t>Beklenen sonuçlar hangi türdedir ve nasıl yorumlanıp sunulacaktır?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167</a:t>
            </a:fld>
            <a:endParaRPr lang="tr-TR"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249195"/>
            <a:ext cx="10018713" cy="912341"/>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318055"/>
            <a:ext cx="10018713" cy="4473146"/>
          </a:xfrm>
        </p:spPr>
        <p:txBody>
          <a:bodyPr/>
          <a:lstStyle/>
          <a:p>
            <a:pPr lvl="0">
              <a:buNone/>
            </a:pPr>
            <a:r>
              <a:rPr lang="tr-TR" b="1" dirty="0" smtClean="0"/>
              <a:t>a) Çevresel Değişkenler</a:t>
            </a:r>
            <a:endParaRPr lang="tr-TR" dirty="0" smtClean="0"/>
          </a:p>
          <a:p>
            <a:pPr>
              <a:buNone/>
            </a:pPr>
            <a:r>
              <a:rPr lang="tr-TR" dirty="0" smtClean="0"/>
              <a:t>	Çevresel değişkenler, çevresel sistemlerin değişken özelliklerini ve koşullarını tanımlarlar. Değişimler niceliksel (örn.+- x) veya niteliksel (örneğin az/çok, yüksek/alçak) olarak ifade edilebilir. Çevresel değişkenler sübjektif veya objektif özellikler taşıyabilirler.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168</a:t>
            </a:fld>
            <a:endParaRPr lang="tr-TR"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0786" y="479855"/>
            <a:ext cx="10018713" cy="755822"/>
          </a:xfrm>
        </p:spPr>
        <p:txBody>
          <a:bodyPr/>
          <a:lstStyle/>
          <a:p>
            <a:r>
              <a:rPr lang="tr-TR" dirty="0" smtClean="0"/>
              <a:t>KESTİRİM YÖNTEMLERİ</a:t>
            </a:r>
            <a:endParaRPr lang="tr-TR" dirty="0"/>
          </a:p>
        </p:txBody>
      </p:sp>
      <p:graphicFrame>
        <p:nvGraphicFramePr>
          <p:cNvPr id="5" name="4 İçerik Yer Tutucusu"/>
          <p:cNvGraphicFramePr>
            <a:graphicFrameLocks noGrp="1"/>
          </p:cNvGraphicFramePr>
          <p:nvPr>
            <p:ph idx="1"/>
          </p:nvPr>
        </p:nvGraphicFramePr>
        <p:xfrm>
          <a:off x="1484313" y="1630362"/>
          <a:ext cx="10018712" cy="3274523"/>
        </p:xfrm>
        <a:graphic>
          <a:graphicData uri="http://schemas.openxmlformats.org/drawingml/2006/table">
            <a:tbl>
              <a:tblPr firstRow="1" bandRow="1">
                <a:tableStyleId>{5940675A-B579-460E-94D1-54222C63F5DA}</a:tableStyleId>
              </a:tblPr>
              <a:tblGrid>
                <a:gridCol w="10018712"/>
              </a:tblGrid>
              <a:tr h="643281">
                <a:tc>
                  <a:txBody>
                    <a:bodyPr/>
                    <a:lstStyle/>
                    <a:p>
                      <a:pPr algn="ctr"/>
                      <a:r>
                        <a:rPr lang="tr-TR" sz="1800" kern="1200" dirty="0" smtClean="0"/>
                        <a:t>SÜBJEKTİF ÇEVRESEL DEĞİŞKENLER</a:t>
                      </a:r>
                      <a:endParaRPr lang="tr-TR" dirty="0">
                        <a:solidFill>
                          <a:schemeClr val="tx1"/>
                        </a:solidFill>
                      </a:endParaRPr>
                    </a:p>
                  </a:txBody>
                  <a:tcPr/>
                </a:tc>
              </a:tr>
              <a:tr h="2631242">
                <a:tc>
                  <a:txBody>
                    <a:bodyPr/>
                    <a:lstStyle/>
                    <a:p>
                      <a:r>
                        <a:rPr lang="tr-TR" sz="1800" kern="1200" dirty="0" smtClean="0"/>
                        <a:t>Sübjektif çevresel değişkenler iki şekilde tanımlanabilir:</a:t>
                      </a:r>
                    </a:p>
                    <a:p>
                      <a:endParaRPr lang="tr-TR" sz="1800" kern="1200" dirty="0" smtClean="0"/>
                    </a:p>
                    <a:p>
                      <a:pPr lvl="0">
                        <a:buFont typeface="Arial" pitchFamily="34" charset="0"/>
                        <a:buChar char="•"/>
                      </a:pPr>
                      <a:r>
                        <a:rPr lang="tr-TR" sz="1800" kern="1200" dirty="0" smtClean="0"/>
                        <a:t>Herhangi bir çevresel özellik için bir ölçek tanımlanarak o özelliğe skala üzerinden değerler vermek (örn. Belirli bir görüntüyü göstererek bu görüntüye 0-10 arasında puan vermek)</a:t>
                      </a:r>
                    </a:p>
                    <a:p>
                      <a:pPr>
                        <a:buFont typeface="Arial" pitchFamily="34" charset="0"/>
                        <a:buChar char="•"/>
                      </a:pPr>
                      <a:r>
                        <a:rPr lang="tr-TR" sz="1800" kern="1200" dirty="0" smtClean="0"/>
                        <a:t>Birden fazla değişkeni V=f(a,b,c) tipinde bir değerlendirme indeksi içinde toplamak (örneğin bir alanın koruma değeri, o alanda bulunan farklı türlerin sayısı, bu türlerin nadirliği ve ekosistemin alanına bağımlı olarak bir indeks içinde tanımlanabilir.)</a:t>
                      </a:r>
                      <a:endParaRPr lang="tr-TR" dirty="0"/>
                    </a:p>
                  </a:txBody>
                  <a:tcPr/>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169</a:t>
            </a:fld>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t>Danışma ve katılım</a:t>
            </a:r>
            <a:br>
              <a:rPr lang="tr-TR" sz="2800" b="1" dirty="0"/>
            </a:br>
            <a:endParaRPr lang="tr-TR" dirty="0"/>
          </a:p>
        </p:txBody>
      </p:sp>
      <p:sp>
        <p:nvSpPr>
          <p:cNvPr id="3" name="İçerik Yer Tutucusu 2"/>
          <p:cNvSpPr>
            <a:spLocks noGrp="1"/>
          </p:cNvSpPr>
          <p:nvPr>
            <p:ph idx="1"/>
          </p:nvPr>
        </p:nvSpPr>
        <p:spPr>
          <a:xfrm>
            <a:off x="2589211" y="2133599"/>
            <a:ext cx="9077651" cy="3980761"/>
          </a:xfrm>
        </p:spPr>
        <p:txBody>
          <a:bodyPr>
            <a:normAutofit/>
          </a:bodyPr>
          <a:lstStyle/>
          <a:p>
            <a:pPr marL="0" indent="0">
              <a:buNone/>
            </a:pPr>
            <a:r>
              <a:rPr lang="tr-TR" dirty="0" smtClean="0"/>
              <a:t>Projelerin </a:t>
            </a:r>
            <a:r>
              <a:rPr lang="tr-TR" dirty="0"/>
              <a:t>çevresel değerlendirmeleri sürecinde ilgili tarafların </a:t>
            </a:r>
            <a:r>
              <a:rPr lang="tr-TR" dirty="0">
                <a:solidFill>
                  <a:srgbClr val="FF0000"/>
                </a:solidFill>
              </a:rPr>
              <a:t>geniş </a:t>
            </a:r>
            <a:r>
              <a:rPr lang="tr-TR" dirty="0" smtClean="0">
                <a:solidFill>
                  <a:srgbClr val="FF0000"/>
                </a:solidFill>
              </a:rPr>
              <a:t>katılımı </a:t>
            </a:r>
            <a:r>
              <a:rPr lang="tr-TR" dirty="0" smtClean="0"/>
              <a:t>önem arz etmektedir. </a:t>
            </a:r>
          </a:p>
          <a:p>
            <a:pPr marL="0" indent="0">
              <a:buNone/>
            </a:pPr>
            <a:r>
              <a:rPr lang="tr-TR" dirty="0" smtClean="0"/>
              <a:t>Halk </a:t>
            </a:r>
            <a:r>
              <a:rPr lang="tr-TR" dirty="0"/>
              <a:t>da çevresel değerlendirme sürecine katılmalıdır. </a:t>
            </a:r>
            <a:endParaRPr lang="tr-TR" dirty="0" smtClean="0"/>
          </a:p>
          <a:p>
            <a:pPr marL="0" indent="0">
              <a:buNone/>
            </a:pPr>
            <a:r>
              <a:rPr lang="tr-TR" dirty="0" smtClean="0"/>
              <a:t>İlgili ve etkilenen </a:t>
            </a:r>
            <a:r>
              <a:rPr lang="tr-TR" dirty="0"/>
              <a:t>gruplar projelerin çevresel değerlendirme sürecindeki adımlardan </a:t>
            </a:r>
            <a:r>
              <a:rPr lang="tr-TR" dirty="0" smtClean="0"/>
              <a:t>ve mevcut </a:t>
            </a:r>
            <a:r>
              <a:rPr lang="tr-TR" dirty="0"/>
              <a:t>katılım fırsatlarından haberdar olmalıdır. </a:t>
            </a:r>
            <a:endParaRPr lang="tr-TR" dirty="0" smtClean="0"/>
          </a:p>
          <a:p>
            <a:pPr marL="0" indent="0">
              <a:buNone/>
            </a:pPr>
            <a:r>
              <a:rPr lang="tr-TR" dirty="0" smtClean="0"/>
              <a:t>Çevresel </a:t>
            </a:r>
            <a:r>
              <a:rPr lang="tr-TR" dirty="0"/>
              <a:t>değerlendirme </a:t>
            </a:r>
            <a:r>
              <a:rPr lang="tr-TR" dirty="0" smtClean="0"/>
              <a:t>sürecinin sonuçları </a:t>
            </a:r>
            <a:r>
              <a:rPr lang="tr-TR" dirty="0"/>
              <a:t>bu grupların anlayabileceği şekilde kendilerine iletilmelidir.</a:t>
            </a:r>
          </a:p>
        </p:txBody>
      </p:sp>
      <p:sp>
        <p:nvSpPr>
          <p:cNvPr id="5" name="Slayt Numarası Yer Tutucusu 4"/>
          <p:cNvSpPr>
            <a:spLocks noGrp="1"/>
          </p:cNvSpPr>
          <p:nvPr>
            <p:ph type="sldNum" sz="quarter" idx="12"/>
          </p:nvPr>
        </p:nvSpPr>
        <p:spPr/>
        <p:txBody>
          <a:bodyPr/>
          <a:lstStyle/>
          <a:p>
            <a:fld id="{C676E6CB-A5E6-4CD9-9F90-4ABAD8D55D81}" type="slidenum">
              <a:rPr lang="tr-TR" smtClean="0"/>
              <a:pPr/>
              <a:t>17</a:t>
            </a:fld>
            <a:endParaRPr lang="tr-TR" dirty="0"/>
          </a:p>
        </p:txBody>
      </p:sp>
    </p:spTree>
    <p:extLst>
      <p:ext uri="{BB962C8B-B14F-4D97-AF65-F5344CB8AC3E}">
        <p14:creationId xmlns:p14="http://schemas.microsoft.com/office/powerpoint/2010/main" xmlns="" val="2549108228"/>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372762"/>
            <a:ext cx="10018713" cy="805249"/>
          </a:xfrm>
        </p:spPr>
        <p:txBody>
          <a:bodyPr/>
          <a:lstStyle/>
          <a:p>
            <a:r>
              <a:rPr lang="tr-TR" dirty="0" smtClean="0"/>
              <a:t>KESTİRİM YÖNTEMLERİ</a:t>
            </a:r>
            <a:endParaRPr lang="tr-TR" dirty="0"/>
          </a:p>
        </p:txBody>
      </p:sp>
      <p:graphicFrame>
        <p:nvGraphicFramePr>
          <p:cNvPr id="5" name="4 İçerik Yer Tutucusu"/>
          <p:cNvGraphicFramePr>
            <a:graphicFrameLocks noGrp="1"/>
          </p:cNvGraphicFramePr>
          <p:nvPr>
            <p:ph idx="1"/>
          </p:nvPr>
        </p:nvGraphicFramePr>
        <p:xfrm>
          <a:off x="1426647" y="1169773"/>
          <a:ext cx="10018712" cy="4807122"/>
        </p:xfrm>
        <a:graphic>
          <a:graphicData uri="http://schemas.openxmlformats.org/drawingml/2006/table">
            <a:tbl>
              <a:tblPr firstRow="1" bandRow="1">
                <a:tableStyleId>{5940675A-B579-460E-94D1-54222C63F5DA}</a:tableStyleId>
              </a:tblPr>
              <a:tblGrid>
                <a:gridCol w="10018712"/>
              </a:tblGrid>
              <a:tr h="527222">
                <a:tc>
                  <a:txBody>
                    <a:bodyPr/>
                    <a:lstStyle/>
                    <a:p>
                      <a:pPr marL="1168400" algn="ctr">
                        <a:lnSpc>
                          <a:spcPts val="1000"/>
                        </a:lnSpc>
                        <a:spcAft>
                          <a:spcPts val="1090"/>
                        </a:spcAft>
                      </a:pPr>
                      <a:r>
                        <a:rPr lang="tr-TR" sz="1600" b="1" dirty="0"/>
                        <a:t>OBJEKTİF ÇEVRESEL DEĞİŞKENLERE ÖRNEKLER</a:t>
                      </a:r>
                      <a:endParaRPr lang="tr-TR" sz="1600" b="1" dirty="0">
                        <a:solidFill>
                          <a:schemeClr val="tx1"/>
                        </a:solidFill>
                        <a:latin typeface="Times New Roman"/>
                        <a:ea typeface="Times New Roman"/>
                      </a:endParaRPr>
                    </a:p>
                  </a:txBody>
                  <a:tcPr marL="68580" marR="68580" marT="0" marB="0" anchor="ctr"/>
                </a:tc>
              </a:tr>
              <a:tr h="370840">
                <a:tc>
                  <a:txBody>
                    <a:bodyPr/>
                    <a:lstStyle/>
                    <a:p>
                      <a:pPr marL="139700" marR="469900" algn="l">
                        <a:lnSpc>
                          <a:spcPts val="1250"/>
                        </a:lnSpc>
                        <a:spcAft>
                          <a:spcPts val="0"/>
                        </a:spcAft>
                      </a:pPr>
                      <a:endParaRPr lang="tr-TR" sz="1200" dirty="0" smtClean="0"/>
                    </a:p>
                    <a:p>
                      <a:pPr marL="139700" marR="469900" algn="l">
                        <a:lnSpc>
                          <a:spcPts val="1250"/>
                        </a:lnSpc>
                        <a:spcAft>
                          <a:spcPts val="0"/>
                        </a:spcAft>
                      </a:pPr>
                      <a:r>
                        <a:rPr lang="tr-TR" sz="1200" b="1" dirty="0" smtClean="0"/>
                        <a:t>ÇEVREDE </a:t>
                      </a:r>
                      <a:r>
                        <a:rPr lang="tr-TR" sz="1200" b="1" dirty="0"/>
                        <a:t>POTANSİYEL OLARAK ZARARLI (VEYA YARARLI) MADDELERİN </a:t>
                      </a:r>
                      <a:r>
                        <a:rPr lang="tr-TR" sz="1200" b="1" dirty="0" smtClean="0"/>
                        <a:t>KONSANTRASYONLARI</a:t>
                      </a:r>
                      <a:endParaRPr lang="tr-TR" sz="1200" b="1" dirty="0"/>
                    </a:p>
                    <a:p>
                      <a:pPr marL="342900" lvl="0" indent="-342900" algn="l">
                        <a:lnSpc>
                          <a:spcPts val="1295"/>
                        </a:lnSpc>
                        <a:spcBef>
                          <a:spcPts val="0"/>
                        </a:spcBef>
                        <a:spcAft>
                          <a:spcPts val="0"/>
                        </a:spcAft>
                        <a:buClr>
                          <a:srgbClr val="000000"/>
                        </a:buClr>
                        <a:buSzPts val="1000"/>
                        <a:buFont typeface="Arial"/>
                        <a:buChar char="•"/>
                        <a:tabLst>
                          <a:tab pos="322580" algn="l"/>
                        </a:tabLst>
                      </a:pPr>
                      <a:r>
                        <a:rPr lang="tr-TR" sz="1200" u="none" strike="noStrike" spc="0" dirty="0"/>
                        <a:t>Havada kükürt dioksit konsantrasyonu (</a:t>
                      </a:r>
                      <a:r>
                        <a:rPr lang="tr-TR" sz="1200" u="none" strike="noStrike" spc="0" dirty="0" smtClean="0"/>
                        <a:t>mg/m</a:t>
                      </a:r>
                      <a:r>
                        <a:rPr lang="tr-TR" sz="1200" u="none" strike="noStrike" spc="0" baseline="30000" dirty="0" smtClean="0"/>
                        <a:t>3</a:t>
                      </a:r>
                      <a:r>
                        <a:rPr lang="tr-TR" sz="1200" u="none" strike="noStrike" spc="0" dirty="0" smtClean="0"/>
                        <a:t>)</a:t>
                      </a:r>
                    </a:p>
                    <a:p>
                      <a:pPr marL="342900" lvl="0" indent="-342900" algn="l">
                        <a:lnSpc>
                          <a:spcPts val="1295"/>
                        </a:lnSpc>
                        <a:spcBef>
                          <a:spcPts val="0"/>
                        </a:spcBef>
                        <a:spcAft>
                          <a:spcPts val="0"/>
                        </a:spcAft>
                        <a:buClr>
                          <a:srgbClr val="000000"/>
                        </a:buClr>
                        <a:buSzPts val="1000"/>
                        <a:buFont typeface="Arial"/>
                        <a:buChar char="•"/>
                        <a:tabLst>
                          <a:tab pos="322580" algn="l"/>
                        </a:tabLst>
                      </a:pPr>
                      <a:r>
                        <a:rPr lang="tr-TR" sz="1200" u="none" strike="noStrike" spc="0" dirty="0" smtClean="0"/>
                        <a:t>Toprakta </a:t>
                      </a:r>
                      <a:r>
                        <a:rPr lang="tr-TR" sz="1200" u="none" strike="noStrike" spc="0" dirty="0"/>
                        <a:t>nitrat konsantrasyonu (</a:t>
                      </a:r>
                      <a:r>
                        <a:rPr lang="tr-TR" sz="1200" u="none" strike="noStrike" spc="0" dirty="0" smtClean="0"/>
                        <a:t>mg/kg)</a:t>
                      </a:r>
                    </a:p>
                    <a:p>
                      <a:pPr marL="342900" lvl="0" indent="-342900" algn="l">
                        <a:lnSpc>
                          <a:spcPts val="1295"/>
                        </a:lnSpc>
                        <a:spcBef>
                          <a:spcPts val="0"/>
                        </a:spcBef>
                        <a:spcAft>
                          <a:spcPts val="0"/>
                        </a:spcAft>
                        <a:buClr>
                          <a:srgbClr val="000000"/>
                        </a:buClr>
                        <a:buSzPts val="1000"/>
                        <a:buFont typeface="Arial"/>
                        <a:buChar char="•"/>
                        <a:tabLst>
                          <a:tab pos="322580" algn="l"/>
                        </a:tabLst>
                      </a:pPr>
                      <a:r>
                        <a:rPr lang="tr-TR" sz="1200" u="none" strike="noStrike" spc="0" dirty="0" smtClean="0"/>
                        <a:t>Suda </a:t>
                      </a:r>
                      <a:r>
                        <a:rPr lang="tr-TR" sz="1200" u="none" strike="noStrike" spc="0" dirty="0"/>
                        <a:t>çözünmüş oksijen konsantrasyonu (</a:t>
                      </a:r>
                      <a:r>
                        <a:rPr lang="tr-TR" sz="1200" u="none" strike="noStrike" spc="0" dirty="0" smtClean="0"/>
                        <a:t>mg/1)</a:t>
                      </a:r>
                    </a:p>
                    <a:p>
                      <a:pPr marL="342900" lvl="0" indent="-342900" algn="l">
                        <a:lnSpc>
                          <a:spcPts val="1295"/>
                        </a:lnSpc>
                        <a:spcBef>
                          <a:spcPts val="0"/>
                        </a:spcBef>
                        <a:spcAft>
                          <a:spcPts val="0"/>
                        </a:spcAft>
                        <a:buClr>
                          <a:srgbClr val="000000"/>
                        </a:buClr>
                        <a:buSzPts val="1000"/>
                        <a:buFont typeface="Arial"/>
                        <a:buChar char="•"/>
                        <a:tabLst>
                          <a:tab pos="322580" algn="l"/>
                        </a:tabLst>
                      </a:pPr>
                      <a:r>
                        <a:rPr lang="tr-TR" sz="1200" u="none" strike="noStrike" spc="0" dirty="0" err="1" smtClean="0"/>
                        <a:t>Sedimentlerde</a:t>
                      </a:r>
                      <a:r>
                        <a:rPr lang="tr-TR" sz="1200" u="none" strike="noStrike" spc="0" dirty="0" smtClean="0"/>
                        <a:t> </a:t>
                      </a:r>
                      <a:r>
                        <a:rPr lang="tr-TR" sz="1200" u="none" strike="noStrike" spc="0" dirty="0"/>
                        <a:t>ağır metal konsantrasyonları (mikrogram/kg)</a:t>
                      </a:r>
                    </a:p>
                    <a:p>
                      <a:pPr marL="342900" lvl="0" indent="-342900" algn="l">
                        <a:lnSpc>
                          <a:spcPts val="1295"/>
                        </a:lnSpc>
                        <a:spcBef>
                          <a:spcPts val="0"/>
                        </a:spcBef>
                        <a:spcAft>
                          <a:spcPts val="0"/>
                        </a:spcAft>
                        <a:buClr>
                          <a:srgbClr val="000000"/>
                        </a:buClr>
                        <a:buSzPts val="1000"/>
                        <a:buFont typeface="Arial"/>
                        <a:buChar char="•"/>
                        <a:tabLst>
                          <a:tab pos="325755" algn="l"/>
                        </a:tabLst>
                      </a:pPr>
                      <a:r>
                        <a:rPr lang="tr-TR" sz="1200" u="none" strike="noStrike" spc="0" dirty="0"/>
                        <a:t>Canlı dokularda organik kirletici konsantrasyonları (</a:t>
                      </a:r>
                      <a:r>
                        <a:rPr lang="tr-TR" sz="1200" u="none" strike="noStrike" spc="0" dirty="0" err="1" smtClean="0"/>
                        <a:t>ppm</a:t>
                      </a:r>
                      <a:r>
                        <a:rPr lang="tr-TR" sz="1200" u="none" strike="noStrike" spc="0" dirty="0" smtClean="0"/>
                        <a:t>)</a:t>
                      </a:r>
                    </a:p>
                    <a:p>
                      <a:pPr marL="342900" lvl="0" indent="-342900" algn="l">
                        <a:lnSpc>
                          <a:spcPts val="1295"/>
                        </a:lnSpc>
                        <a:spcBef>
                          <a:spcPts val="0"/>
                        </a:spcBef>
                        <a:spcAft>
                          <a:spcPts val="0"/>
                        </a:spcAft>
                        <a:buClr>
                          <a:srgbClr val="000000"/>
                        </a:buClr>
                        <a:buSzPts val="1000"/>
                        <a:buFont typeface="Arial"/>
                        <a:buChar char="•"/>
                        <a:tabLst>
                          <a:tab pos="325755" algn="l"/>
                        </a:tabLst>
                      </a:pPr>
                      <a:r>
                        <a:rPr lang="tr-TR" sz="1200" u="none" strike="noStrike" spc="0" dirty="0" smtClean="0"/>
                        <a:t>Gıdalarda </a:t>
                      </a:r>
                      <a:r>
                        <a:rPr lang="tr-TR" sz="1200" u="none" strike="noStrike" spc="0" dirty="0"/>
                        <a:t>bakteri konsantrasyonları (sayı/</a:t>
                      </a:r>
                      <a:r>
                        <a:rPr lang="tr-TR" sz="1200" u="none" strike="noStrike" spc="0" dirty="0" err="1"/>
                        <a:t>lOOg</a:t>
                      </a:r>
                      <a:r>
                        <a:rPr lang="tr-TR" sz="1200" u="none" strike="noStrike" spc="0" dirty="0"/>
                        <a:t>)</a:t>
                      </a:r>
                      <a:endParaRPr lang="tr-TR" sz="1200" u="none" strike="noStrike" spc="0" dirty="0">
                        <a:latin typeface="Times New Roman"/>
                        <a:ea typeface="Times New Roman"/>
                        <a:cs typeface="Times New Roman"/>
                      </a:endParaRPr>
                    </a:p>
                  </a:txBody>
                  <a:tcPr marL="68580" marR="68580" marT="0" marB="0" anchor="ctr"/>
                </a:tc>
              </a:tr>
              <a:tr h="370840">
                <a:tc>
                  <a:txBody>
                    <a:bodyPr/>
                    <a:lstStyle/>
                    <a:p>
                      <a:pPr marL="139700" algn="l">
                        <a:lnSpc>
                          <a:spcPts val="1000"/>
                        </a:lnSpc>
                        <a:spcAft>
                          <a:spcPts val="0"/>
                        </a:spcAft>
                      </a:pPr>
                      <a:endParaRPr lang="tr-TR" sz="1200" dirty="0" smtClean="0"/>
                    </a:p>
                    <a:p>
                      <a:pPr marL="139700" algn="l">
                        <a:lnSpc>
                          <a:spcPts val="1000"/>
                        </a:lnSpc>
                        <a:spcAft>
                          <a:spcPts val="0"/>
                        </a:spcAft>
                      </a:pPr>
                      <a:r>
                        <a:rPr lang="tr-TR" sz="1200" b="1" dirty="0" smtClean="0"/>
                        <a:t>ÇEVRENİN </a:t>
                      </a:r>
                      <a:r>
                        <a:rPr lang="tr-TR" sz="1200" b="1" dirty="0"/>
                        <a:t>FİZİKSEL </a:t>
                      </a:r>
                      <a:r>
                        <a:rPr lang="tr-TR" sz="1200" b="1" dirty="0" smtClean="0"/>
                        <a:t>ÖZELLİKLERİ</a:t>
                      </a:r>
                      <a:endParaRPr lang="tr-TR" sz="1200" b="1" dirty="0"/>
                    </a:p>
                    <a:p>
                      <a:pPr marL="342900" lvl="0" indent="-342900" algn="l">
                        <a:lnSpc>
                          <a:spcPts val="1295"/>
                        </a:lnSpc>
                        <a:spcBef>
                          <a:spcPts val="0"/>
                        </a:spcBef>
                        <a:spcAft>
                          <a:spcPts val="0"/>
                        </a:spcAft>
                        <a:buClr>
                          <a:srgbClr val="000000"/>
                        </a:buClr>
                        <a:buSzPts val="1000"/>
                        <a:buFont typeface="Arial"/>
                        <a:buChar char="•"/>
                        <a:tabLst>
                          <a:tab pos="328930" algn="l"/>
                        </a:tabLst>
                      </a:pPr>
                      <a:r>
                        <a:rPr lang="tr-TR" sz="1200" u="none" strike="noStrike" spc="0" dirty="0"/>
                        <a:t>Suda bulanıklık (NTU. </a:t>
                      </a:r>
                      <a:r>
                        <a:rPr lang="tr-TR" sz="1200" u="none" strike="noStrike" spc="0" dirty="0" err="1"/>
                        <a:t>Secchi</a:t>
                      </a:r>
                      <a:r>
                        <a:rPr lang="tr-TR" sz="1200" u="none" strike="noStrike" spc="0" dirty="0"/>
                        <a:t> disk derinliği(m), Suda sıcaklık ( °</a:t>
                      </a:r>
                      <a:r>
                        <a:rPr lang="tr-TR" sz="1200" u="none" strike="noStrike" spc="0" dirty="0" smtClean="0"/>
                        <a:t>C)</a:t>
                      </a:r>
                    </a:p>
                    <a:p>
                      <a:pPr marL="342900" lvl="0" indent="-342900" algn="l">
                        <a:lnSpc>
                          <a:spcPts val="1295"/>
                        </a:lnSpc>
                        <a:spcBef>
                          <a:spcPts val="0"/>
                        </a:spcBef>
                        <a:spcAft>
                          <a:spcPts val="0"/>
                        </a:spcAft>
                        <a:buClr>
                          <a:srgbClr val="000000"/>
                        </a:buClr>
                        <a:buSzPts val="1000"/>
                        <a:buFont typeface="Arial"/>
                        <a:buChar char="•"/>
                        <a:tabLst>
                          <a:tab pos="328930" algn="l"/>
                        </a:tabLst>
                      </a:pPr>
                      <a:r>
                        <a:rPr lang="tr-TR" sz="1200" u="none" strike="noStrike" spc="0" dirty="0" smtClean="0"/>
                        <a:t>Toprak </a:t>
                      </a:r>
                      <a:r>
                        <a:rPr lang="tr-TR" sz="1200" u="none" strike="noStrike" spc="0" dirty="0"/>
                        <a:t>yapısı (kil, kum, vs.% </a:t>
                      </a:r>
                      <a:r>
                        <a:rPr lang="tr-TR" sz="1200" u="none" strike="noStrike" spc="0" dirty="0" smtClean="0"/>
                        <a:t>kompozisyon)</a:t>
                      </a:r>
                    </a:p>
                    <a:p>
                      <a:pPr marL="342900" lvl="0" indent="-342900" algn="l">
                        <a:lnSpc>
                          <a:spcPts val="1295"/>
                        </a:lnSpc>
                        <a:spcBef>
                          <a:spcPts val="0"/>
                        </a:spcBef>
                        <a:spcAft>
                          <a:spcPts val="0"/>
                        </a:spcAft>
                        <a:buClr>
                          <a:srgbClr val="000000"/>
                        </a:buClr>
                        <a:buSzPts val="1000"/>
                        <a:buFont typeface="Arial"/>
                        <a:buChar char="•"/>
                        <a:tabLst>
                          <a:tab pos="328930" algn="l"/>
                        </a:tabLst>
                      </a:pPr>
                      <a:r>
                        <a:rPr lang="tr-TR" sz="1200" u="none" strike="noStrike" spc="0" dirty="0" smtClean="0"/>
                        <a:t>Zeminin </a:t>
                      </a:r>
                      <a:r>
                        <a:rPr lang="tr-TR" sz="1200" u="none" strike="noStrike" spc="0" dirty="0"/>
                        <a:t>geçirgenliği (</a:t>
                      </a:r>
                      <a:r>
                        <a:rPr lang="tr-TR" sz="1200" u="none" strike="noStrike" spc="0" dirty="0" smtClean="0"/>
                        <a:t>m</a:t>
                      </a:r>
                      <a:r>
                        <a:rPr lang="tr-TR" sz="1200" u="none" strike="noStrike" spc="0" baseline="30000" dirty="0" smtClean="0"/>
                        <a:t>3</a:t>
                      </a:r>
                      <a:r>
                        <a:rPr lang="tr-TR" sz="1200" u="none" strike="noStrike" spc="0" dirty="0" smtClean="0"/>
                        <a:t>/m</a:t>
                      </a:r>
                      <a:r>
                        <a:rPr lang="tr-TR" sz="1200" u="none" strike="noStrike" spc="0" baseline="30000" dirty="0" smtClean="0"/>
                        <a:t>2</a:t>
                      </a:r>
                      <a:r>
                        <a:rPr lang="tr-TR" sz="1200" u="none" strike="noStrike" spc="0" dirty="0" smtClean="0"/>
                        <a:t>.gün)</a:t>
                      </a:r>
                    </a:p>
                    <a:p>
                      <a:pPr marL="342900" lvl="0" indent="-342900" algn="l">
                        <a:lnSpc>
                          <a:spcPts val="1295"/>
                        </a:lnSpc>
                        <a:spcBef>
                          <a:spcPts val="0"/>
                        </a:spcBef>
                        <a:spcAft>
                          <a:spcPts val="0"/>
                        </a:spcAft>
                        <a:buClr>
                          <a:srgbClr val="000000"/>
                        </a:buClr>
                        <a:buSzPts val="1000"/>
                        <a:buFont typeface="Arial"/>
                        <a:buChar char="•"/>
                        <a:tabLst>
                          <a:tab pos="328930" algn="l"/>
                        </a:tabLst>
                      </a:pPr>
                      <a:r>
                        <a:rPr lang="tr-TR" sz="1200" u="none" strike="noStrike" spc="0" dirty="0" smtClean="0"/>
                        <a:t>Akarsu </a:t>
                      </a:r>
                      <a:r>
                        <a:rPr lang="tr-TR" sz="1200" u="none" strike="noStrike" spc="0" dirty="0"/>
                        <a:t>debisi ve derinliği( </a:t>
                      </a:r>
                      <a:r>
                        <a:rPr lang="tr-TR" sz="1200" u="none" strike="noStrike" spc="0" dirty="0" smtClean="0"/>
                        <a:t>m</a:t>
                      </a:r>
                      <a:r>
                        <a:rPr lang="tr-TR" sz="1200" u="none" strike="noStrike" spc="0" baseline="30000" dirty="0" smtClean="0"/>
                        <a:t>3</a:t>
                      </a:r>
                      <a:r>
                        <a:rPr lang="tr-TR" sz="1200" u="none" strike="noStrike" spc="0" dirty="0" smtClean="0"/>
                        <a:t>/s.m)</a:t>
                      </a:r>
                    </a:p>
                    <a:p>
                      <a:pPr marL="342900" lvl="0" indent="-342900" algn="l">
                        <a:lnSpc>
                          <a:spcPts val="1295"/>
                        </a:lnSpc>
                        <a:spcBef>
                          <a:spcPts val="0"/>
                        </a:spcBef>
                        <a:spcAft>
                          <a:spcPts val="0"/>
                        </a:spcAft>
                        <a:buClr>
                          <a:srgbClr val="000000"/>
                        </a:buClr>
                        <a:buSzPts val="1000"/>
                        <a:buFont typeface="Arial"/>
                        <a:buChar char="•"/>
                        <a:tabLst>
                          <a:tab pos="328930" algn="l"/>
                        </a:tabLst>
                      </a:pPr>
                      <a:r>
                        <a:rPr lang="tr-TR" sz="1200" u="none" strike="noStrike" spc="0" dirty="0" smtClean="0"/>
                        <a:t>Bir </a:t>
                      </a:r>
                      <a:r>
                        <a:rPr lang="tr-TR" sz="1200" u="none" strike="noStrike" spc="0" dirty="0"/>
                        <a:t>ekosistemin kapladığı alan (</a:t>
                      </a:r>
                      <a:r>
                        <a:rPr lang="tr-TR" sz="1200" u="none" strike="noStrike" spc="0" dirty="0" smtClean="0"/>
                        <a:t>km</a:t>
                      </a:r>
                      <a:r>
                        <a:rPr lang="tr-TR" sz="1200" u="none" strike="noStrike" spc="0" baseline="30000" dirty="0" smtClean="0"/>
                        <a:t>2</a:t>
                      </a:r>
                      <a:r>
                        <a:rPr lang="tr-TR" sz="1200" u="none" strike="noStrike" spc="0" dirty="0" smtClean="0"/>
                        <a:t>)</a:t>
                      </a:r>
                    </a:p>
                    <a:p>
                      <a:pPr marL="342900" lvl="0" indent="-342900" algn="l">
                        <a:lnSpc>
                          <a:spcPts val="1295"/>
                        </a:lnSpc>
                        <a:spcBef>
                          <a:spcPts val="0"/>
                        </a:spcBef>
                        <a:spcAft>
                          <a:spcPts val="0"/>
                        </a:spcAft>
                        <a:buClr>
                          <a:srgbClr val="000000"/>
                        </a:buClr>
                        <a:buSzPts val="1000"/>
                        <a:buFont typeface="Arial"/>
                        <a:buChar char="•"/>
                        <a:tabLst>
                          <a:tab pos="328930" algn="l"/>
                        </a:tabLst>
                      </a:pPr>
                      <a:r>
                        <a:rPr lang="tr-TR" sz="1200" u="none" strike="noStrike" spc="0" dirty="0" smtClean="0"/>
                        <a:t>Görüş </a:t>
                      </a:r>
                      <a:r>
                        <a:rPr lang="tr-TR" sz="1200" u="none" strike="noStrike" spc="0" dirty="0"/>
                        <a:t>alam genişliği (</a:t>
                      </a:r>
                      <a:r>
                        <a:rPr lang="tr-TR" sz="1200" u="none" strike="noStrike" spc="0" dirty="0" err="1"/>
                        <a:t>rad</a:t>
                      </a:r>
                      <a:r>
                        <a:rPr lang="tr-TR" sz="1200" u="none" strike="noStrike" spc="0" dirty="0"/>
                        <a:t>)</a:t>
                      </a:r>
                      <a:endParaRPr lang="tr-TR" sz="1200" u="none" strike="noStrike" spc="0" dirty="0">
                        <a:latin typeface="Times New Roman"/>
                        <a:ea typeface="Times New Roman"/>
                        <a:cs typeface="Times New Roman"/>
                      </a:endParaRPr>
                    </a:p>
                  </a:txBody>
                  <a:tcPr marL="68580" marR="68580" marT="0" marB="0" anchor="ctr"/>
                </a:tc>
              </a:tr>
              <a:tr h="370840">
                <a:tc>
                  <a:txBody>
                    <a:bodyPr/>
                    <a:lstStyle/>
                    <a:p>
                      <a:pPr marL="139700" algn="l">
                        <a:lnSpc>
                          <a:spcPts val="1000"/>
                        </a:lnSpc>
                        <a:spcAft>
                          <a:spcPts val="0"/>
                        </a:spcAft>
                      </a:pPr>
                      <a:endParaRPr lang="tr-TR" sz="1200" dirty="0" smtClean="0"/>
                    </a:p>
                    <a:p>
                      <a:pPr marL="36000" algn="l">
                        <a:lnSpc>
                          <a:spcPts val="1000"/>
                        </a:lnSpc>
                        <a:spcAft>
                          <a:spcPts val="0"/>
                        </a:spcAft>
                      </a:pPr>
                      <a:r>
                        <a:rPr lang="tr-TR" sz="1200" b="1" dirty="0" smtClean="0"/>
                        <a:t>CANLI </a:t>
                      </a:r>
                      <a:r>
                        <a:rPr lang="tr-TR" sz="1200" b="1" dirty="0"/>
                        <a:t>ORGANİZMALARA İLİŞKİN </a:t>
                      </a:r>
                      <a:r>
                        <a:rPr lang="tr-TR" sz="1200" b="1" dirty="0" smtClean="0"/>
                        <a:t>ÖZELLİKLERİ</a:t>
                      </a:r>
                      <a:endParaRPr lang="tr-TR" sz="1200" b="1" dirty="0"/>
                    </a:p>
                    <a:p>
                      <a:pPr marL="342900" lvl="0" indent="-342900" algn="l">
                        <a:lnSpc>
                          <a:spcPts val="1295"/>
                        </a:lnSpc>
                        <a:spcBef>
                          <a:spcPts val="0"/>
                        </a:spcBef>
                        <a:spcAft>
                          <a:spcPts val="0"/>
                        </a:spcAft>
                        <a:buClr>
                          <a:srgbClr val="000000"/>
                        </a:buClr>
                        <a:buSzPts val="1000"/>
                        <a:buFont typeface="Arial"/>
                        <a:buChar char="•"/>
                        <a:tabLst>
                          <a:tab pos="319405" algn="l"/>
                        </a:tabLst>
                      </a:pPr>
                      <a:r>
                        <a:rPr lang="tr-TR" sz="1200" u="none" strike="noStrike" spc="0" dirty="0" err="1"/>
                        <a:t>Populasyon</a:t>
                      </a:r>
                      <a:r>
                        <a:rPr lang="tr-TR" sz="1200" u="none" strike="noStrike" spc="0" dirty="0"/>
                        <a:t> büyüklüğü (sayı)</a:t>
                      </a:r>
                    </a:p>
                    <a:p>
                      <a:pPr marL="342900" lvl="0" indent="-342900" algn="l">
                        <a:lnSpc>
                          <a:spcPts val="1295"/>
                        </a:lnSpc>
                        <a:spcBef>
                          <a:spcPts val="0"/>
                        </a:spcBef>
                        <a:spcAft>
                          <a:spcPts val="0"/>
                        </a:spcAft>
                        <a:buClr>
                          <a:srgbClr val="000000"/>
                        </a:buClr>
                        <a:buSzPts val="1000"/>
                        <a:buFont typeface="Arial"/>
                        <a:buChar char="•"/>
                        <a:tabLst>
                          <a:tab pos="319405" algn="l"/>
                        </a:tabLst>
                      </a:pPr>
                      <a:r>
                        <a:rPr lang="tr-TR" sz="1200" u="none" strike="noStrike" spc="0" dirty="0"/>
                        <a:t>Farklı türlerin sayısı (sayı)</a:t>
                      </a:r>
                    </a:p>
                    <a:p>
                      <a:pPr marL="342900" lvl="0" indent="-342900" algn="l">
                        <a:lnSpc>
                          <a:spcPts val="1295"/>
                        </a:lnSpc>
                        <a:spcBef>
                          <a:spcPts val="0"/>
                        </a:spcBef>
                        <a:spcAft>
                          <a:spcPts val="0"/>
                        </a:spcAft>
                        <a:buClr>
                          <a:srgbClr val="000000"/>
                        </a:buClr>
                        <a:buSzPts val="1000"/>
                        <a:buFont typeface="Arial"/>
                        <a:buChar char="•"/>
                        <a:tabLst>
                          <a:tab pos="322580" algn="l"/>
                        </a:tabLst>
                      </a:pPr>
                      <a:r>
                        <a:rPr lang="tr-TR" sz="1200" u="none" strike="noStrike" spc="0" dirty="0" err="1"/>
                        <a:t>Diversite</a:t>
                      </a:r>
                      <a:r>
                        <a:rPr lang="tr-TR" sz="1200" u="none" strike="noStrike" spc="0" dirty="0"/>
                        <a:t> indeksleri</a:t>
                      </a:r>
                    </a:p>
                    <a:p>
                      <a:pPr marL="342900" lvl="0" indent="-342900" algn="l">
                        <a:lnSpc>
                          <a:spcPts val="1295"/>
                        </a:lnSpc>
                        <a:spcBef>
                          <a:spcPts val="0"/>
                        </a:spcBef>
                        <a:spcAft>
                          <a:spcPts val="0"/>
                        </a:spcAft>
                        <a:buClr>
                          <a:srgbClr val="000000"/>
                        </a:buClr>
                        <a:buSzPts val="1000"/>
                        <a:buFont typeface="Arial"/>
                        <a:buChar char="•"/>
                        <a:tabLst>
                          <a:tab pos="322580" algn="l"/>
                        </a:tabLst>
                      </a:pPr>
                      <a:r>
                        <a:rPr lang="tr-TR" sz="1200" u="none" strike="noStrike" spc="0" dirty="0"/>
                        <a:t>Üretkenlik (kg/ha. yıl)</a:t>
                      </a:r>
                    </a:p>
                    <a:p>
                      <a:pPr marL="342900" lvl="0" indent="-342900" algn="l">
                        <a:lnSpc>
                          <a:spcPts val="1295"/>
                        </a:lnSpc>
                        <a:spcBef>
                          <a:spcPts val="0"/>
                        </a:spcBef>
                        <a:spcAft>
                          <a:spcPts val="0"/>
                        </a:spcAft>
                        <a:buClr>
                          <a:srgbClr val="000000"/>
                        </a:buClr>
                        <a:buSzPts val="1000"/>
                        <a:buFont typeface="Arial"/>
                        <a:buChar char="•"/>
                        <a:tabLst>
                          <a:tab pos="319405" algn="l"/>
                        </a:tabLst>
                      </a:pPr>
                      <a:r>
                        <a:rPr lang="tr-TR" sz="1200" u="none" strike="noStrike" spc="0" dirty="0"/>
                        <a:t>Hastalık oluşumu(sayı/yıl)</a:t>
                      </a:r>
                      <a:endParaRPr lang="tr-TR" sz="1200" u="none" strike="noStrike" spc="0" dirty="0">
                        <a:latin typeface="Times New Roman"/>
                        <a:ea typeface="Times New Roman"/>
                        <a:cs typeface="Times New Roman"/>
                      </a:endParaRPr>
                    </a:p>
                  </a:txBody>
                  <a:tcPr marL="68580" marR="68580" marT="0" marB="0" anchor="ctr"/>
                </a:tc>
              </a:tr>
              <a:tr h="370840">
                <a:tc>
                  <a:txBody>
                    <a:bodyPr/>
                    <a:lstStyle/>
                    <a:p>
                      <a:pPr marL="36000" indent="-419100" algn="l">
                        <a:lnSpc>
                          <a:spcPts val="1000"/>
                        </a:lnSpc>
                        <a:spcBef>
                          <a:spcPts val="0"/>
                        </a:spcBef>
                        <a:spcAft>
                          <a:spcPts val="0"/>
                        </a:spcAft>
                      </a:pPr>
                      <a:endParaRPr lang="tr-TR" sz="1200" b="1" dirty="0" smtClean="0"/>
                    </a:p>
                    <a:p>
                      <a:pPr marL="36000" indent="-419100" algn="l">
                        <a:lnSpc>
                          <a:spcPts val="1000"/>
                        </a:lnSpc>
                        <a:spcBef>
                          <a:spcPts val="0"/>
                        </a:spcBef>
                        <a:spcAft>
                          <a:spcPts val="0"/>
                        </a:spcAft>
                      </a:pPr>
                      <a:r>
                        <a:rPr lang="tr-TR" sz="1200" b="1" dirty="0" smtClean="0"/>
                        <a:t>ÇEVREDE </a:t>
                      </a:r>
                      <a:r>
                        <a:rPr lang="tr-TR" sz="1200" b="1" dirty="0"/>
                        <a:t>DEĞİŞİM </a:t>
                      </a:r>
                      <a:r>
                        <a:rPr lang="tr-TR" sz="1200" b="1" dirty="0" smtClean="0"/>
                        <a:t>HIZLARI</a:t>
                      </a:r>
                    </a:p>
                    <a:p>
                      <a:pPr marL="36000" lvl="0" indent="-342900" algn="l">
                        <a:lnSpc>
                          <a:spcPts val="1000"/>
                        </a:lnSpc>
                        <a:spcBef>
                          <a:spcPts val="0"/>
                        </a:spcBef>
                        <a:spcAft>
                          <a:spcPts val="0"/>
                        </a:spcAft>
                        <a:buFont typeface="Symbol"/>
                        <a:buChar char=""/>
                        <a:tabLst>
                          <a:tab pos="283845" algn="l"/>
                        </a:tabLst>
                      </a:pPr>
                      <a:r>
                        <a:rPr lang="tr-TR" sz="1200" dirty="0" smtClean="0"/>
                        <a:t>Erozyon hızı (ton/km</a:t>
                      </a:r>
                      <a:r>
                        <a:rPr lang="tr-TR" sz="1200" baseline="30000" dirty="0" smtClean="0"/>
                        <a:t>2</a:t>
                      </a:r>
                      <a:r>
                        <a:rPr lang="tr-TR" sz="1200" dirty="0" smtClean="0"/>
                        <a:t>/yıl)</a:t>
                      </a:r>
                    </a:p>
                    <a:p>
                      <a:pPr marL="36000" lvl="0" indent="-342900" algn="l">
                        <a:lnSpc>
                          <a:spcPts val="1000"/>
                        </a:lnSpc>
                        <a:spcBef>
                          <a:spcPts val="0"/>
                        </a:spcBef>
                        <a:spcAft>
                          <a:spcPts val="0"/>
                        </a:spcAft>
                        <a:buFont typeface="Symbol"/>
                        <a:buChar char=""/>
                        <a:tabLst>
                          <a:tab pos="283845" algn="l"/>
                        </a:tabLst>
                      </a:pPr>
                      <a:r>
                        <a:rPr lang="tr-TR" sz="1200" dirty="0" smtClean="0"/>
                        <a:t>Orman </a:t>
                      </a:r>
                      <a:r>
                        <a:rPr lang="tr-TR" sz="1200" dirty="0"/>
                        <a:t>alanının yitirilme hızı (km</a:t>
                      </a:r>
                      <a:r>
                        <a:rPr lang="tr-TR" sz="1200" baseline="30000" dirty="0"/>
                        <a:t>2</a:t>
                      </a:r>
                      <a:r>
                        <a:rPr lang="tr-TR" sz="1200" dirty="0"/>
                        <a:t>/yıl)</a:t>
                      </a:r>
                    </a:p>
                    <a:p>
                      <a:pPr marL="36000" lvl="0" indent="-342900" algn="l">
                        <a:lnSpc>
                          <a:spcPts val="1000"/>
                        </a:lnSpc>
                        <a:spcBef>
                          <a:spcPts val="0"/>
                        </a:spcBef>
                        <a:spcAft>
                          <a:spcPts val="0"/>
                        </a:spcAft>
                        <a:buFont typeface="Symbol"/>
                        <a:buChar char=""/>
                        <a:tabLst>
                          <a:tab pos="283845" algn="l"/>
                        </a:tabLst>
                      </a:pPr>
                      <a:r>
                        <a:rPr lang="tr-TR" sz="1200" dirty="0"/>
                        <a:t>Doğal kaynak kullanım hızı (ton/yıl)</a:t>
                      </a:r>
                      <a:endParaRPr lang="tr-TR" sz="1200" dirty="0">
                        <a:latin typeface="Times New Roman"/>
                        <a:ea typeface="Times New Roman"/>
                      </a:endParaRPr>
                    </a:p>
                  </a:txBody>
                  <a:tcPr marL="68580" marR="68580" marT="0" marB="0" anchor="ctr"/>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170</a:t>
            </a:fld>
            <a:endParaRPr lang="tr-TR"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59597" y="109153"/>
            <a:ext cx="10018713" cy="813486"/>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532238"/>
            <a:ext cx="10018713" cy="4959178"/>
          </a:xfrm>
        </p:spPr>
        <p:txBody>
          <a:bodyPr>
            <a:normAutofit fontScale="92500" lnSpcReduction="20000"/>
          </a:bodyPr>
          <a:lstStyle/>
          <a:p>
            <a:pPr lvl="0">
              <a:buNone/>
            </a:pPr>
            <a:r>
              <a:rPr lang="tr-TR" b="1" dirty="0" smtClean="0"/>
              <a:t>b) Beklenen Sonuçların Tipi ve Yorum Biçimi</a:t>
            </a:r>
          </a:p>
          <a:p>
            <a:pPr>
              <a:buNone/>
            </a:pPr>
            <a:r>
              <a:rPr lang="tr-TR" dirty="0" smtClean="0"/>
              <a:t>	Çevresel bilginin ÇED açısından anlamlı olarak kullanılabilmesi için bu bilginin tipi ve yorumu önem taşır. Kestirim çalışmalarının başlangıcında hangi tür bilgiye ulaşılmak istenildiğine karar verilmelidir. Bu kapsamda önemli olan hususlar aşağıda özetlenmiştir:</a:t>
            </a:r>
          </a:p>
          <a:p>
            <a:pPr lvl="1"/>
            <a:r>
              <a:rPr lang="tr-TR" dirty="0" smtClean="0"/>
              <a:t>Etkinin zamansa kapsamı nedir (kısa dönemde etki-uzun dönemde etki) ?</a:t>
            </a:r>
          </a:p>
          <a:p>
            <a:pPr lvl="1"/>
            <a:r>
              <a:rPr lang="tr-TR" dirty="0" smtClean="0"/>
              <a:t>Etkinin ortalama değeri mi, zaman içindeki değişimimi görülmek istenmektedir? Ortalamalar hangi zaman periyodunu (saat,gün,ay,yıl)kapsamalıdır?</a:t>
            </a:r>
          </a:p>
          <a:p>
            <a:pPr lvl="1"/>
            <a:r>
              <a:rPr lang="tr-TR" dirty="0" smtClean="0"/>
              <a:t>Etkinin alansal dağılımı mı, alan üzerindeki ortalaması mı aranmaktadır?</a:t>
            </a:r>
          </a:p>
          <a:p>
            <a:pPr lvl="1"/>
            <a:r>
              <a:rPr lang="tr-TR" dirty="0" smtClean="0"/>
              <a:t>Ortalama değerler istendiğinde, bu değerler hangi büyüklükte alanlar üzerinde alınacaktır?</a:t>
            </a:r>
          </a:p>
          <a:p>
            <a:pPr lvl="1"/>
            <a:r>
              <a:rPr lang="tr-TR" dirty="0" smtClean="0"/>
              <a:t>İstenilen bilgi en olası durum için mi, en kötü durum için mi üretilecektir?</a:t>
            </a:r>
          </a:p>
          <a:p>
            <a:pPr lvl="1"/>
            <a:r>
              <a:rPr lang="tr-TR" dirty="0" smtClean="0"/>
              <a:t>İstenilen bilgi olağanüstü veya </a:t>
            </a:r>
            <a:r>
              <a:rPr lang="tr-TR" dirty="0" err="1" smtClean="0"/>
              <a:t>katastrofık</a:t>
            </a:r>
            <a:r>
              <a:rPr lang="tr-TR" dirty="0" smtClean="0"/>
              <a:t> koşullar (sızıntı, patlama sel, deprem, vb.) için mi üretilecektir?</a:t>
            </a:r>
          </a:p>
          <a:p>
            <a:pPr lvl="1"/>
            <a:r>
              <a:rPr lang="tr-TR" dirty="0" smtClean="0"/>
              <a:t>Etki hakkındaki bilgi hangi duyarlılıkta üretilmelidir?</a:t>
            </a:r>
          </a:p>
          <a:p>
            <a:pPr lvl="0">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171</a:t>
            </a:fld>
            <a:endParaRPr lang="tr-TR"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6073" y="249195"/>
            <a:ext cx="10018713" cy="739345"/>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178011"/>
            <a:ext cx="10018713" cy="5165124"/>
          </a:xfrm>
        </p:spPr>
        <p:txBody>
          <a:bodyPr>
            <a:normAutofit/>
          </a:bodyPr>
          <a:lstStyle/>
          <a:p>
            <a:pPr lvl="1"/>
            <a:r>
              <a:rPr lang="tr-TR" dirty="0" smtClean="0"/>
              <a:t>Değişkenlerin tipinin seçimi, ÇED sonuçlarını önemli ölçülerde etkileyebilir. Bu nedenle yapılan seçimlerin gerekçeleri raporda ayrıntılı olarak açıklanmalıdır. </a:t>
            </a:r>
          </a:p>
          <a:p>
            <a:pPr lvl="1"/>
            <a:r>
              <a:rPr lang="tr-TR" dirty="0" smtClean="0"/>
              <a:t>İncelenecek etki türü için ayrıntılı çevresel standartla™ bulunması durumunda, değişken tipinin seçimi ve yorumu kolaylık arz eder. Örneğin, bir hava kirliliği etkisi için standartlarda yıllık ortalama değerler ve 24 saatlik maksimum değerler verilmişse ÇED kestirimleri aşamasında da standartlarda verilen tip ve ölçekte değişkenler kullanılmalı ve bilgi üretilmelidir. Bu durumda, üretilen bilgiler standartlarla birebir karşılaştırılabilir. </a:t>
            </a:r>
          </a:p>
          <a:p>
            <a:pPr lvl="1"/>
            <a:r>
              <a:rPr lang="tr-TR" dirty="0" smtClean="0"/>
              <a:t>Standartlar yoksa veya mevcut standartlar yukarıda belirtilen türde yönlendirmeler içermiyorlarsa, kestirimlerin tipi konusunda ayrıntılı çalışmalar yapmak gerekir.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172</a:t>
            </a:fld>
            <a:endParaRPr lang="tr-TR"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59598" y="315098"/>
            <a:ext cx="10018713" cy="772296"/>
          </a:xfrm>
        </p:spPr>
        <p:txBody>
          <a:bodyPr/>
          <a:lstStyle/>
          <a:p>
            <a:r>
              <a:rPr lang="tr-TR" dirty="0" smtClean="0"/>
              <a:t>KESTİRİM YÖNTEMLERİ</a:t>
            </a:r>
            <a:endParaRPr lang="tr-TR" dirty="0"/>
          </a:p>
        </p:txBody>
      </p:sp>
      <p:graphicFrame>
        <p:nvGraphicFramePr>
          <p:cNvPr id="5" name="4 İçerik Yer Tutucusu"/>
          <p:cNvGraphicFramePr>
            <a:graphicFrameLocks noGrp="1"/>
          </p:cNvGraphicFramePr>
          <p:nvPr>
            <p:ph idx="1"/>
          </p:nvPr>
        </p:nvGraphicFramePr>
        <p:xfrm>
          <a:off x="1533740" y="1169257"/>
          <a:ext cx="10018712" cy="5107975"/>
        </p:xfrm>
        <a:graphic>
          <a:graphicData uri="http://schemas.openxmlformats.org/drawingml/2006/table">
            <a:tbl>
              <a:tblPr firstRow="1" bandRow="1">
                <a:tableStyleId>{5940675A-B579-460E-94D1-54222C63F5DA}</a:tableStyleId>
              </a:tblPr>
              <a:tblGrid>
                <a:gridCol w="10018712"/>
              </a:tblGrid>
              <a:tr h="512200">
                <a:tc>
                  <a:txBody>
                    <a:bodyPr/>
                    <a:lstStyle/>
                    <a:p>
                      <a:pPr marL="50800" indent="-419100" algn="ctr">
                        <a:lnSpc>
                          <a:spcPts val="1250"/>
                        </a:lnSpc>
                        <a:spcBef>
                          <a:spcPts val="3900"/>
                        </a:spcBef>
                        <a:spcAft>
                          <a:spcPts val="0"/>
                        </a:spcAft>
                        <a:tabLst>
                          <a:tab pos="773430" algn="l"/>
                        </a:tabLst>
                      </a:pPr>
                      <a:r>
                        <a:rPr lang="tr-TR" sz="1600" b="1" u="none" strike="noStrike" spc="0" dirty="0"/>
                        <a:t>KESTİRİMDE</a:t>
                      </a:r>
                      <a:r>
                        <a:rPr lang="tr-TR" sz="1600" b="1" dirty="0"/>
                        <a:t> ÜRETİLECEK BİLGİLERİN TİP SEÇİMİ VE YORUMU</a:t>
                      </a:r>
                      <a:endParaRPr lang="tr-TR" sz="1600" b="1" dirty="0">
                        <a:solidFill>
                          <a:schemeClr val="tx1"/>
                        </a:solidFill>
                        <a:latin typeface="Times New Roman"/>
                        <a:ea typeface="Times New Roman"/>
                      </a:endParaRPr>
                    </a:p>
                  </a:txBody>
                  <a:tcPr marL="68580" marR="68580" marT="0" marB="0" anchor="ctr"/>
                </a:tc>
              </a:tr>
              <a:tr h="4595775">
                <a:tc>
                  <a:txBody>
                    <a:bodyPr/>
                    <a:lstStyle/>
                    <a:p>
                      <a:pPr marL="342900" marR="38100" lvl="0" indent="-342900" algn="l">
                        <a:lnSpc>
                          <a:spcPts val="1250"/>
                        </a:lnSpc>
                        <a:spcBef>
                          <a:spcPts val="600"/>
                        </a:spcBef>
                        <a:spcAft>
                          <a:spcPts val="600"/>
                        </a:spcAft>
                        <a:buFont typeface="Symbol"/>
                        <a:buChar char=""/>
                      </a:pPr>
                      <a:r>
                        <a:rPr lang="tr-TR" sz="1200" dirty="0"/>
                        <a:t>Beklenen çevresel değişimler nelerdir, bu değişimler hangi değişkenlerle ifade edilebilir? </a:t>
                      </a:r>
                    </a:p>
                    <a:p>
                      <a:pPr marL="342900" marR="38100" lvl="0" indent="-342900" algn="l">
                        <a:lnSpc>
                          <a:spcPts val="1250"/>
                        </a:lnSpc>
                        <a:spcBef>
                          <a:spcPts val="600"/>
                        </a:spcBef>
                        <a:spcAft>
                          <a:spcPts val="600"/>
                        </a:spcAft>
                        <a:buFont typeface="Symbol"/>
                        <a:buChar char=""/>
                      </a:pPr>
                      <a:r>
                        <a:rPr lang="tr-TR" sz="1200" dirty="0"/>
                        <a:t> Ekti ne zaman oluşacaktır? Süresi ne olacaktır? Etki zamanda değişken midir? s Etki nerede oluşacaktır? Konumu yerel, bölgesel, ülke boyutunda veya global midir? Etkinin konuma göre değişim göstermesi beklenmekte midir?</a:t>
                      </a:r>
                    </a:p>
                    <a:p>
                      <a:pPr marL="342900" marR="38100" lvl="0" indent="-342900" algn="l">
                        <a:lnSpc>
                          <a:spcPts val="1250"/>
                        </a:lnSpc>
                        <a:spcBef>
                          <a:spcPts val="600"/>
                        </a:spcBef>
                        <a:spcAft>
                          <a:spcPts val="600"/>
                        </a:spcAft>
                        <a:buFont typeface="Symbol"/>
                        <a:buChar char=""/>
                      </a:pPr>
                      <a:r>
                        <a:rPr lang="tr-TR" sz="1200" dirty="0"/>
                        <a:t>Kirletici, çevrede uzun süre kalarak birikim yapacak mıdır? Kolaylıkla bozunabilir bir tipte midir? Uzun zaman süreleri boyunca ekosistemlerde dolamınla kalacak(</a:t>
                      </a:r>
                      <a:r>
                        <a:rPr lang="tr-TR" sz="1200" dirty="0" err="1"/>
                        <a:t>sirküle</a:t>
                      </a:r>
                      <a:r>
                        <a:rPr lang="tr-TR" sz="1200" dirty="0"/>
                        <a:t> edecek) inidir? </a:t>
                      </a:r>
                      <a:endParaRPr lang="tr-TR" sz="1200" dirty="0" smtClean="0"/>
                    </a:p>
                    <a:p>
                      <a:pPr marL="342900" marR="38100" lvl="0" indent="-342900" algn="l">
                        <a:lnSpc>
                          <a:spcPts val="1250"/>
                        </a:lnSpc>
                        <a:spcBef>
                          <a:spcPts val="600"/>
                        </a:spcBef>
                        <a:spcAft>
                          <a:spcPts val="600"/>
                        </a:spcAft>
                        <a:buFont typeface="Symbol"/>
                        <a:buChar char=""/>
                      </a:pPr>
                      <a:r>
                        <a:rPr lang="tr-TR" sz="1200" dirty="0" smtClean="0"/>
                        <a:t>Kestirim </a:t>
                      </a:r>
                      <a:r>
                        <a:rPr lang="tr-TR" sz="1200" dirty="0"/>
                        <a:t>hangi düzeyde olmalıdır? Sadece basit bir en kötü durum analizi veya en olası durum analizi yeterli midir? Zaman ve uzayda değişkenliklerin hesaplanması gereklimidir? </a:t>
                      </a:r>
                      <a:endParaRPr lang="tr-TR" sz="1200" dirty="0" smtClean="0"/>
                    </a:p>
                    <a:p>
                      <a:pPr marL="342900" marR="38100" lvl="0" indent="-342900" algn="l">
                        <a:lnSpc>
                          <a:spcPts val="1250"/>
                        </a:lnSpc>
                        <a:spcBef>
                          <a:spcPts val="600"/>
                        </a:spcBef>
                        <a:spcAft>
                          <a:spcPts val="600"/>
                        </a:spcAft>
                        <a:buFont typeface="Symbol"/>
                        <a:buChar char=""/>
                      </a:pPr>
                      <a:r>
                        <a:rPr lang="tr-TR" sz="1200" dirty="0" smtClean="0"/>
                        <a:t>İkinci </a:t>
                      </a:r>
                      <a:r>
                        <a:rPr lang="tr-TR" sz="1200" dirty="0"/>
                        <a:t>ve daha yüksek derecede dolaylı etkilerin kestirimi gereklimidir? Kısa süreli (akut) veya uzun süreli (kronik) etkiler belirlenmeli midir?</a:t>
                      </a:r>
                    </a:p>
                    <a:p>
                      <a:pPr marL="342900" marR="38100" lvl="0" indent="-342900" algn="l">
                        <a:lnSpc>
                          <a:spcPts val="1250"/>
                        </a:lnSpc>
                        <a:spcBef>
                          <a:spcPts val="600"/>
                        </a:spcBef>
                        <a:spcAft>
                          <a:spcPts val="600"/>
                        </a:spcAft>
                        <a:buFont typeface="Symbol"/>
                        <a:buChar char=""/>
                      </a:pPr>
                      <a:r>
                        <a:rPr lang="tr-TR" sz="1200" dirty="0"/>
                        <a:t>Kim veya ne etkilenecektir? Etkilenecek olanlar sadece yerel halk mı, yoksa daha geniş toplum kesimleri midir? Etkilenen grubun içinde farklı kesimler (örn. Gençler-yaşlılar, sağlıklılar-hasta ve malûller, vb.) farklı menfaat grupları (örneğin; tarım, sanayi, turizm ve rekreasyon, hayvancılık, vb. farklı biçimlerde etkilenecekler midir?</a:t>
                      </a:r>
                    </a:p>
                    <a:p>
                      <a:pPr marL="342900" marR="38100" lvl="0" indent="-342900" algn="l">
                        <a:lnSpc>
                          <a:spcPts val="1250"/>
                        </a:lnSpc>
                        <a:spcBef>
                          <a:spcPts val="600"/>
                        </a:spcBef>
                        <a:spcAft>
                          <a:spcPts val="600"/>
                        </a:spcAft>
                        <a:buFont typeface="Symbol"/>
                        <a:buChar char=""/>
                      </a:pPr>
                      <a:r>
                        <a:rPr lang="tr-TR" sz="1200" dirty="0"/>
                        <a:t>Kestirim sonuçları daha ileri aşamalardaki kestirimlere girdi olarak kullanılacak mıdır? Bu kestirimler için gerekli veri formatları nelerdir?</a:t>
                      </a:r>
                    </a:p>
                    <a:p>
                      <a:pPr marL="342900" marR="38100" lvl="0" indent="-342900" algn="l">
                        <a:lnSpc>
                          <a:spcPts val="1250"/>
                        </a:lnSpc>
                        <a:spcBef>
                          <a:spcPts val="600"/>
                        </a:spcBef>
                        <a:spcAft>
                          <a:spcPts val="600"/>
                        </a:spcAft>
                        <a:buFont typeface="Symbol"/>
                        <a:buChar char=""/>
                      </a:pPr>
                      <a:r>
                        <a:rPr lang="tr-TR" sz="1200" dirty="0"/>
                        <a:t>Karar verici mercii ve halk üretilen bilgiyi doğru anlayıp yorumlayabilecek midir, bilgiyi çeşitli alternatiflerin kıyaslanması için kullanılabilecek midir? Üretilen bilgi alternatif üretim süreçlerinin, tasarımların, konumların vb. kıyaslanmasında tutarlımıdır?</a:t>
                      </a:r>
                    </a:p>
                    <a:p>
                      <a:pPr marL="342900" lvl="0" indent="-342900" algn="l">
                        <a:lnSpc>
                          <a:spcPts val="1000"/>
                        </a:lnSpc>
                        <a:spcBef>
                          <a:spcPts val="600"/>
                        </a:spcBef>
                        <a:spcAft>
                          <a:spcPts val="600"/>
                        </a:spcAft>
                        <a:buFont typeface="Symbol"/>
                        <a:buChar char=""/>
                      </a:pPr>
                      <a:r>
                        <a:rPr lang="tr-TR" sz="1200" dirty="0"/>
                        <a:t>Üretilen bilgi, planlanan faaliyetin gerçekleşmesinden sonra ölçülerek doğrulanacak nitelikte midir?</a:t>
                      </a:r>
                      <a:endParaRPr lang="tr-TR" sz="1200" dirty="0">
                        <a:latin typeface="Times New Roman"/>
                        <a:ea typeface="Times New Roman"/>
                      </a:endParaRPr>
                    </a:p>
                  </a:txBody>
                  <a:tcPr marL="68580" marR="68580" marT="0" marB="0" anchor="ctr"/>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173</a:t>
            </a:fld>
            <a:endParaRPr lang="tr-TR"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10171" y="323335"/>
            <a:ext cx="10018713" cy="780535"/>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318055"/>
            <a:ext cx="10018713" cy="4473146"/>
          </a:xfrm>
        </p:spPr>
        <p:txBody>
          <a:bodyPr/>
          <a:lstStyle/>
          <a:p>
            <a:pPr>
              <a:buNone/>
            </a:pPr>
            <a:r>
              <a:rPr lang="tr-TR" b="1" dirty="0" smtClean="0"/>
              <a:t>5. Kestirim Yöntemlerinin Seçimi</a:t>
            </a:r>
          </a:p>
          <a:p>
            <a:pPr>
              <a:buNone/>
            </a:pPr>
            <a:r>
              <a:rPr lang="tr-TR" dirty="0" smtClean="0"/>
              <a:t>	ÇED kapsamında kullanılacak yöntemlerin seçimi her zaman daha fazla bilgi </a:t>
            </a:r>
            <a:r>
              <a:rPr lang="en-US" dirty="0" err="1" smtClean="0"/>
              <a:t>gereksinim</a:t>
            </a:r>
            <a:r>
              <a:rPr lang="en-US" dirty="0" smtClean="0"/>
              <a:t> </a:t>
            </a:r>
            <a:r>
              <a:rPr lang="en-US" dirty="0" err="1" smtClean="0"/>
              <a:t>ile</a:t>
            </a:r>
            <a:r>
              <a:rPr lang="en-US" dirty="0" smtClean="0"/>
              <a:t> </a:t>
            </a:r>
            <a:r>
              <a:rPr lang="en-US" dirty="0" err="1" smtClean="0"/>
              <a:t>mevcut</a:t>
            </a:r>
            <a:r>
              <a:rPr lang="en-US" dirty="0" smtClean="0"/>
              <a:t> </a:t>
            </a:r>
            <a:r>
              <a:rPr lang="en-US" dirty="0" err="1" smtClean="0"/>
              <a:t>kaynaklar</a:t>
            </a:r>
            <a:r>
              <a:rPr lang="en-US" dirty="0" smtClean="0"/>
              <a:t> arasında bir denge </a:t>
            </a:r>
            <a:r>
              <a:rPr lang="en-US" dirty="0" err="1" smtClean="0"/>
              <a:t>kurulmasını</a:t>
            </a:r>
            <a:r>
              <a:rPr lang="en-US" dirty="0" smtClean="0"/>
              <a:t> </a:t>
            </a:r>
            <a:r>
              <a:rPr lang="en-US" dirty="0" err="1" smtClean="0"/>
              <a:t>gerektirir</a:t>
            </a:r>
            <a:r>
              <a:rPr lang="en-US" dirty="0" smtClean="0"/>
              <a:t>. </a:t>
            </a:r>
            <a:r>
              <a:rPr lang="tr-TR" dirty="0" smtClean="0"/>
              <a:t>Daha iyi, duyarlı bütünsel ve kapsamlı bilgi üretmek  için daha fazla zaman ve parasal kaynağa ihtiyaç vardır. Yöntem seçimi aşağıdaki aşamaları kapsar:</a:t>
            </a:r>
          </a:p>
          <a:p>
            <a:pPr lvl="0"/>
            <a:r>
              <a:rPr lang="tr-TR" dirty="0" smtClean="0"/>
              <a:t>Yöntem gerekli bilgileri sağlayacak nitelikte midir?</a:t>
            </a:r>
          </a:p>
          <a:p>
            <a:pPr lvl="0"/>
            <a:r>
              <a:rPr lang="tr-TR" dirty="0" smtClean="0"/>
              <a:t>İncelemek istenen faaliyet ve çevreye uygun mudur ve bu yöntemi uygulamak için gerekli kaynak (zaman, para, uzmanlık) mevcut mudur?</a:t>
            </a:r>
          </a:p>
          <a:p>
            <a:pPr>
              <a:buNone/>
            </a:pPr>
            <a:endParaRPr lang="tr-TR" b="1" dirty="0" smtClean="0"/>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174</a:t>
            </a:fld>
            <a:endParaRPr lang="tr-TR"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10171" y="240957"/>
            <a:ext cx="10018713" cy="813486"/>
          </a:xfrm>
        </p:spPr>
        <p:txBody>
          <a:bodyPr>
            <a:normAutofit/>
          </a:bodyPr>
          <a:lstStyle/>
          <a:p>
            <a:r>
              <a:rPr lang="tr-TR" dirty="0" smtClean="0"/>
              <a:t>KESTİRİM YÖNTEMLERİ</a:t>
            </a:r>
            <a:endParaRPr lang="tr-TR" dirty="0"/>
          </a:p>
        </p:txBody>
      </p:sp>
      <p:graphicFrame>
        <p:nvGraphicFramePr>
          <p:cNvPr id="5" name="4 İçerik Yer Tutucusu"/>
          <p:cNvGraphicFramePr>
            <a:graphicFrameLocks noGrp="1"/>
          </p:cNvGraphicFramePr>
          <p:nvPr>
            <p:ph idx="1"/>
          </p:nvPr>
        </p:nvGraphicFramePr>
        <p:xfrm>
          <a:off x="1260386" y="1498600"/>
          <a:ext cx="10066640" cy="4348582"/>
        </p:xfrm>
        <a:graphic>
          <a:graphicData uri="http://schemas.openxmlformats.org/drawingml/2006/table">
            <a:tbl>
              <a:tblPr firstRow="1" bandRow="1">
                <a:tableStyleId>{5940675A-B579-460E-94D1-54222C63F5DA}</a:tableStyleId>
              </a:tblPr>
              <a:tblGrid>
                <a:gridCol w="5033320"/>
                <a:gridCol w="5033320"/>
              </a:tblGrid>
              <a:tr h="878291">
                <a:tc gridSpan="2">
                  <a:txBody>
                    <a:bodyPr/>
                    <a:lstStyle/>
                    <a:p>
                      <a:pPr marL="1739900" algn="ctr">
                        <a:lnSpc>
                          <a:spcPct val="115000"/>
                        </a:lnSpc>
                        <a:spcAft>
                          <a:spcPts val="0"/>
                        </a:spcAft>
                      </a:pPr>
                      <a:r>
                        <a:rPr lang="tr-TR" sz="2000" b="1" dirty="0">
                          <a:latin typeface="Times New Roman" pitchFamily="18" charset="0"/>
                          <a:cs typeface="Times New Roman" pitchFamily="18" charset="0"/>
                        </a:rPr>
                        <a:t>KESTİRİM YÖNTEMLERİNİN SEÇİMİ</a:t>
                      </a:r>
                      <a:endParaRPr lang="tr-TR" sz="2000" b="1" dirty="0">
                        <a:solidFill>
                          <a:schemeClr val="tx1"/>
                        </a:solidFill>
                        <a:latin typeface="Times New Roman" pitchFamily="18" charset="0"/>
                        <a:ea typeface="Times New Roman"/>
                        <a:cs typeface="Times New Roman" pitchFamily="18" charset="0"/>
                      </a:endParaRPr>
                    </a:p>
                  </a:txBody>
                  <a:tcPr marL="6350" marR="6350" marT="0" marB="0" anchor="ctr"/>
                </a:tc>
                <a:tc hMerge="1">
                  <a:txBody>
                    <a:bodyPr/>
                    <a:lstStyle/>
                    <a:p>
                      <a:endParaRPr lang="tr-TR"/>
                    </a:p>
                  </a:txBody>
                  <a:tcPr/>
                </a:tc>
              </a:tr>
              <a:tr h="878291">
                <a:tc>
                  <a:txBody>
                    <a:bodyPr/>
                    <a:lstStyle/>
                    <a:p>
                      <a:pPr marL="1549400" algn="l">
                        <a:lnSpc>
                          <a:spcPct val="115000"/>
                        </a:lnSpc>
                        <a:spcAft>
                          <a:spcPts val="0"/>
                        </a:spcAft>
                      </a:pPr>
                      <a:r>
                        <a:rPr lang="tr-TR" sz="1400" b="1" dirty="0">
                          <a:latin typeface="Times New Roman" pitchFamily="18" charset="0"/>
                          <a:cs typeface="Times New Roman" pitchFamily="18" charset="0"/>
                        </a:rPr>
                        <a:t>İŞLEMLER</a:t>
                      </a:r>
                      <a:endParaRPr lang="tr-TR" sz="1400" b="1" dirty="0">
                        <a:solidFill>
                          <a:schemeClr val="tx1"/>
                        </a:solidFill>
                        <a:latin typeface="Times New Roman" pitchFamily="18" charset="0"/>
                        <a:ea typeface="Times New Roman"/>
                        <a:cs typeface="Times New Roman" pitchFamily="18" charset="0"/>
                      </a:endParaRPr>
                    </a:p>
                  </a:txBody>
                  <a:tcPr marL="6350" marR="6350" marT="0" marB="0" anchor="ctr"/>
                </a:tc>
                <a:tc>
                  <a:txBody>
                    <a:bodyPr/>
                    <a:lstStyle/>
                    <a:p>
                      <a:pPr marL="1117600" algn="l">
                        <a:lnSpc>
                          <a:spcPct val="115000"/>
                        </a:lnSpc>
                        <a:spcAft>
                          <a:spcPts val="0"/>
                        </a:spcAft>
                      </a:pPr>
                      <a:r>
                        <a:rPr lang="tr-TR" sz="1400" b="1" dirty="0">
                          <a:latin typeface="Times New Roman" pitchFamily="18" charset="0"/>
                          <a:cs typeface="Times New Roman" pitchFamily="18" charset="0"/>
                        </a:rPr>
                        <a:t>SONUÇLAR</a:t>
                      </a:r>
                      <a:endParaRPr lang="tr-TR" sz="1400" b="1" dirty="0">
                        <a:solidFill>
                          <a:schemeClr val="tx1"/>
                        </a:solidFill>
                        <a:latin typeface="Times New Roman" pitchFamily="18" charset="0"/>
                        <a:ea typeface="Times New Roman"/>
                        <a:cs typeface="Times New Roman" pitchFamily="18" charset="0"/>
                      </a:endParaRPr>
                    </a:p>
                  </a:txBody>
                  <a:tcPr marL="6350" marR="6350" marT="0" marB="0" anchor="ctr"/>
                </a:tc>
              </a:tr>
              <a:tr h="864000">
                <a:tc>
                  <a:txBody>
                    <a:bodyPr/>
                    <a:lstStyle/>
                    <a:p>
                      <a:pPr marL="108000" indent="-419100" algn="just">
                        <a:lnSpc>
                          <a:spcPts val="1225"/>
                        </a:lnSpc>
                        <a:spcBef>
                          <a:spcPts val="600"/>
                        </a:spcBef>
                        <a:spcAft>
                          <a:spcPts val="0"/>
                        </a:spcAft>
                      </a:pPr>
                      <a:r>
                        <a:rPr lang="tr-TR" sz="1400" dirty="0">
                          <a:latin typeface="Times New Roman" pitchFamily="18" charset="0"/>
                          <a:cs typeface="Times New Roman" pitchFamily="18" charset="0"/>
                        </a:rPr>
                        <a:t>İstenilen türde bilgiyi üretebilecek yöntemlerin araştırılıra</a:t>
                      </a:r>
                      <a:endParaRPr lang="tr-TR" sz="1400" dirty="0">
                        <a:solidFill>
                          <a:schemeClr val="tx1"/>
                        </a:solidFill>
                        <a:latin typeface="Times New Roman" pitchFamily="18" charset="0"/>
                        <a:ea typeface="Times New Roman"/>
                        <a:cs typeface="Times New Roman" pitchFamily="18" charset="0"/>
                      </a:endParaRPr>
                    </a:p>
                  </a:txBody>
                  <a:tcPr marL="6350" marR="6350" marT="0" marB="0" anchor="ctr"/>
                </a:tc>
                <a:tc>
                  <a:txBody>
                    <a:bodyPr/>
                    <a:lstStyle/>
                    <a:p>
                      <a:pPr marL="108000" indent="-419100" algn="just">
                        <a:lnSpc>
                          <a:spcPts val="1225"/>
                        </a:lnSpc>
                        <a:spcBef>
                          <a:spcPts val="600"/>
                        </a:spcBef>
                        <a:spcAft>
                          <a:spcPts val="0"/>
                        </a:spcAft>
                      </a:pPr>
                      <a:r>
                        <a:rPr lang="tr-TR" sz="1400" dirty="0">
                          <a:latin typeface="Times New Roman" pitchFamily="18" charset="0"/>
                          <a:cs typeface="Times New Roman" pitchFamily="18" charset="0"/>
                        </a:rPr>
                        <a:t>Uygun yöntemlerin araştırılması</a:t>
                      </a:r>
                      <a:endParaRPr lang="tr-TR" sz="1400" dirty="0">
                        <a:solidFill>
                          <a:schemeClr val="tx1"/>
                        </a:solidFill>
                        <a:latin typeface="Times New Roman" pitchFamily="18" charset="0"/>
                        <a:ea typeface="Times New Roman"/>
                        <a:cs typeface="Times New Roman" pitchFamily="18" charset="0"/>
                      </a:endParaRPr>
                    </a:p>
                  </a:txBody>
                  <a:tcPr marL="6350" marR="6350" marT="0" marB="0" anchor="ctr"/>
                </a:tc>
              </a:tr>
              <a:tr h="864000">
                <a:tc>
                  <a:txBody>
                    <a:bodyPr/>
                    <a:lstStyle/>
                    <a:p>
                      <a:pPr marL="108000" indent="-419100" algn="just">
                        <a:lnSpc>
                          <a:spcPts val="1225"/>
                        </a:lnSpc>
                        <a:spcBef>
                          <a:spcPts val="600"/>
                        </a:spcBef>
                        <a:spcAft>
                          <a:spcPts val="0"/>
                        </a:spcAft>
                      </a:pPr>
                      <a:r>
                        <a:rPr lang="tr-TR" sz="1400" dirty="0">
                          <a:latin typeface="Times New Roman" pitchFamily="18" charset="0"/>
                          <a:cs typeface="Times New Roman" pitchFamily="18" charset="0"/>
                        </a:rPr>
                        <a:t>Her bir yöntemin üzerinde çalışılan ÇED uygulaması açısı değerlendirilecek </a:t>
                      </a:r>
                      <a:r>
                        <a:rPr lang="tr-TR" sz="1400" dirty="0" smtClean="0">
                          <a:latin typeface="Times New Roman" pitchFamily="18" charset="0"/>
                          <a:cs typeface="Times New Roman" pitchFamily="18" charset="0"/>
                        </a:rPr>
                        <a:t>avantaj </a:t>
                      </a:r>
                      <a:r>
                        <a:rPr lang="tr-TR" sz="1400" dirty="0">
                          <a:latin typeface="Times New Roman" pitchFamily="18" charset="0"/>
                          <a:cs typeface="Times New Roman" pitchFamily="18" charset="0"/>
                        </a:rPr>
                        <a:t>ve dezavantajların belirlenmesi</a:t>
                      </a:r>
                      <a:endParaRPr lang="tr-TR" sz="1400" dirty="0">
                        <a:solidFill>
                          <a:schemeClr val="tx1"/>
                        </a:solidFill>
                        <a:latin typeface="Times New Roman" pitchFamily="18" charset="0"/>
                        <a:ea typeface="Times New Roman"/>
                        <a:cs typeface="Times New Roman" pitchFamily="18" charset="0"/>
                      </a:endParaRPr>
                    </a:p>
                  </a:txBody>
                  <a:tcPr marL="6350" marR="6350" marT="0" marB="0" anchor="ctr"/>
                </a:tc>
                <a:tc>
                  <a:txBody>
                    <a:bodyPr/>
                    <a:lstStyle/>
                    <a:p>
                      <a:pPr marL="108000" indent="-419100" algn="just">
                        <a:lnSpc>
                          <a:spcPts val="1225"/>
                        </a:lnSpc>
                        <a:spcBef>
                          <a:spcPts val="600"/>
                        </a:spcBef>
                        <a:spcAft>
                          <a:spcPts val="0"/>
                        </a:spcAft>
                      </a:pPr>
                      <a:r>
                        <a:rPr lang="tr-TR" sz="1400" dirty="0">
                          <a:latin typeface="Times New Roman" pitchFamily="18" charset="0"/>
                          <a:cs typeface="Times New Roman" pitchFamily="18" charset="0"/>
                        </a:rPr>
                        <a:t>Her bir yöntemin uygun olup olmadığının değerlendirilmesi ve yöntem seçimi</a:t>
                      </a:r>
                      <a:endParaRPr lang="tr-TR" sz="1400" dirty="0">
                        <a:solidFill>
                          <a:schemeClr val="tx1"/>
                        </a:solidFill>
                        <a:latin typeface="Times New Roman" pitchFamily="18" charset="0"/>
                        <a:ea typeface="Times New Roman"/>
                        <a:cs typeface="Times New Roman" pitchFamily="18" charset="0"/>
                      </a:endParaRPr>
                    </a:p>
                  </a:txBody>
                  <a:tcPr marL="6350" marR="6350" marT="0" marB="0" anchor="ctr"/>
                </a:tc>
              </a:tr>
              <a:tr h="864000">
                <a:tc gridSpan="2">
                  <a:txBody>
                    <a:bodyPr/>
                    <a:lstStyle/>
                    <a:p>
                      <a:pPr marL="108000" algn="just">
                        <a:lnSpc>
                          <a:spcPct val="115000"/>
                        </a:lnSpc>
                        <a:spcBef>
                          <a:spcPts val="600"/>
                        </a:spcBef>
                        <a:spcAft>
                          <a:spcPts val="0"/>
                        </a:spcAft>
                      </a:pPr>
                      <a:r>
                        <a:rPr lang="tr-TR" sz="1400" dirty="0">
                          <a:latin typeface="Times New Roman" pitchFamily="18" charset="0"/>
                          <a:cs typeface="Times New Roman" pitchFamily="18" charset="0"/>
                        </a:rPr>
                        <a:t>Kestirimlerin yapılması</a:t>
                      </a:r>
                      <a:endParaRPr lang="tr-TR" sz="1400" dirty="0">
                        <a:solidFill>
                          <a:schemeClr val="tx1"/>
                        </a:solidFill>
                        <a:latin typeface="Times New Roman" pitchFamily="18" charset="0"/>
                        <a:ea typeface="Times New Roman"/>
                        <a:cs typeface="Times New Roman" pitchFamily="18" charset="0"/>
                      </a:endParaRPr>
                    </a:p>
                  </a:txBody>
                  <a:tcPr marL="6350" marR="6350" marT="0" marB="0" anchor="ctr"/>
                </a:tc>
                <a:tc hMerge="1">
                  <a:txBody>
                    <a:bodyPr/>
                    <a:lstStyle/>
                    <a:p>
                      <a:endParaRPr lang="tr-TR"/>
                    </a:p>
                  </a:txBody>
                  <a:tcPr/>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175</a:t>
            </a:fld>
            <a:endParaRPr lang="tr-TR"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59598" y="158579"/>
            <a:ext cx="10018713" cy="780535"/>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005016"/>
            <a:ext cx="10018713" cy="5222789"/>
          </a:xfrm>
        </p:spPr>
        <p:txBody>
          <a:bodyPr>
            <a:normAutofit fontScale="92500" lnSpcReduction="20000"/>
          </a:bodyPr>
          <a:lstStyle/>
          <a:p>
            <a:pPr>
              <a:buNone/>
            </a:pPr>
            <a:r>
              <a:rPr lang="tr-TR" dirty="0" smtClean="0"/>
              <a:t>	</a:t>
            </a:r>
            <a:r>
              <a:rPr lang="tr-TR" b="1" dirty="0" smtClean="0"/>
              <a:t>Çevresel etkiler hakkında bilgi üretmek için yöntem seçiminde aşağıdaki hususlara dikkat edilmelidir:</a:t>
            </a:r>
          </a:p>
          <a:p>
            <a:pPr lvl="1"/>
            <a:r>
              <a:rPr lang="tr-TR" dirty="0" smtClean="0"/>
              <a:t>Günümüzde bir çevresel kestirim probleminin çözümü için faklı düzey ve karmaşıklıkta yöntemler ve modeller mevcuttur. Bu modellerin farklı koşullar altında kullanımı ve kaynak gereksinimleri de farklıdır. Doğal olarak bu yöntemlerle elde edilen sonuçların kalitesi de farklı olacaktır.</a:t>
            </a:r>
          </a:p>
          <a:p>
            <a:pPr lvl="1"/>
            <a:r>
              <a:rPr lang="tr-TR" dirty="0" smtClean="0"/>
              <a:t>ÇED çalışması için ayrılan kaynak kısıtlı ise, bu kaynağın tüm çalışmanın değişik bileşenleri arasında nasıl paylaştırılacağına başlangıçta karar verilmelidir.</a:t>
            </a:r>
          </a:p>
          <a:p>
            <a:pPr lvl="1"/>
            <a:r>
              <a:rPr lang="tr-TR" dirty="0" smtClean="0"/>
              <a:t>Her uzmanın severek uyguladığı ve tercih ettiği yöntemler vardır. Ancak ÇED çalışma grubu, uygulanabilecek yöntemleri daha objektif olarak değerlendirebilecek konumdadır ve uzmanların belirli bir yöntem veya saplantısına girmemeleri için onları uyarmalıdır.</a:t>
            </a:r>
          </a:p>
          <a:p>
            <a:pPr lvl="1"/>
            <a:r>
              <a:rPr lang="tr-TR" dirty="0" smtClean="0"/>
              <a:t>Bazı durumlarda aynı bölge için aşka bir çalışma kapsamında geliştirilmiş modeller mevcut olabilir. Bu tür modeller çok sınırlı bir kaynak kullanımı ile ÇED gereksinimlerine adapte edilerek, önemli boyutlarda kestirim kapasitesi sağlanabilir.</a:t>
            </a:r>
          </a:p>
          <a:p>
            <a:pPr lvl="1"/>
            <a:r>
              <a:rPr lang="tr-TR" dirty="0" smtClean="0"/>
              <a:t>Bazı durumlarda belirli bir çevrede belirli bir etkinin kestirimi için tek bir yöntem mevcut olabilir. Üretilecek bilgi gereksinimi bu yöntemin çıktılarına uyarlanmalıdır. Ancak problemlerin eldeki yöntemlerin varlığına göre tanımlanmasından kaçınılmalıdır.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176</a:t>
            </a:fld>
            <a:endParaRPr lang="tr-TR"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219074"/>
            <a:ext cx="10018713" cy="714376"/>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333501"/>
            <a:ext cx="10018713" cy="4457700"/>
          </a:xfrm>
        </p:spPr>
        <p:txBody>
          <a:bodyPr/>
          <a:lstStyle/>
          <a:p>
            <a:pPr>
              <a:buNone/>
            </a:pPr>
            <a:r>
              <a:rPr lang="tr-TR" b="1" dirty="0" smtClean="0"/>
              <a:t>KESTİRİM YAKLAŞIMLARI VE YÖNTEMLERİ</a:t>
            </a:r>
          </a:p>
          <a:p>
            <a:pPr>
              <a:buNone/>
            </a:pPr>
            <a:endParaRPr lang="tr-TR" sz="1800" b="1" dirty="0" smtClean="0">
              <a:latin typeface="Times New Roman"/>
              <a:ea typeface="Times New Roman"/>
            </a:endParaRPr>
          </a:p>
          <a:p>
            <a:pPr indent="-419100">
              <a:spcBef>
                <a:spcPts val="600"/>
              </a:spcBef>
            </a:pPr>
            <a:r>
              <a:rPr lang="tr-TR" b="1" dirty="0" smtClean="0"/>
              <a:t>Objektif değişkenlerin mevcut değerlerinin kestirimde kullanılan yöntemler</a:t>
            </a:r>
          </a:p>
          <a:p>
            <a:pPr indent="-419100" algn="just">
              <a:spcBef>
                <a:spcPts val="600"/>
              </a:spcBef>
              <a:buNone/>
            </a:pPr>
            <a:endParaRPr lang="tr-TR" dirty="0" smtClean="0"/>
          </a:p>
          <a:p>
            <a:pPr indent="-419100" algn="just">
              <a:spcBef>
                <a:spcPts val="600"/>
              </a:spcBef>
              <a:buNone/>
            </a:pPr>
            <a:r>
              <a:rPr lang="tr-TR" dirty="0" smtClean="0"/>
              <a:t>	Halihazırdaki çevresel kalitenin mevcut kaynaklar ve/veya ölçümler ve gözlemler aracılığıyla saptanması</a:t>
            </a:r>
            <a:endParaRPr lang="tr-TR" dirty="0" smtClean="0">
              <a:latin typeface="Times New Roman"/>
              <a:ea typeface="Times New Roman"/>
            </a:endParaRPr>
          </a:p>
          <a:p>
            <a:endParaRPr lang="tr-TR" dirty="0" smtClean="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177</a:t>
            </a:fld>
            <a:endParaRPr lang="tr-TR"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371475"/>
            <a:ext cx="10018713" cy="752475"/>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371601"/>
            <a:ext cx="10018713" cy="4419600"/>
          </a:xfrm>
        </p:spPr>
        <p:txBody>
          <a:bodyPr>
            <a:normAutofit/>
          </a:bodyPr>
          <a:lstStyle/>
          <a:p>
            <a:pPr indent="-419100">
              <a:spcBef>
                <a:spcPts val="600"/>
              </a:spcBef>
              <a:spcAft>
                <a:spcPts val="0"/>
              </a:spcAft>
            </a:pPr>
            <a:r>
              <a:rPr lang="tr-TR" b="1" dirty="0" smtClean="0"/>
              <a:t>Mevcut veya gelecekteki çevresel durumun sübjektif kalitesi veya değerinin kestiriminde kullanılan yöntemler:</a:t>
            </a:r>
          </a:p>
          <a:p>
            <a:pPr marL="12700" marR="177800" indent="-419100">
              <a:spcBef>
                <a:spcPts val="600"/>
              </a:spcBef>
              <a:spcAft>
                <a:spcPts val="0"/>
              </a:spcAft>
              <a:buNone/>
            </a:pPr>
            <a:r>
              <a:rPr lang="tr-TR" dirty="0" smtClean="0"/>
              <a:t>		Bazı durumlarda çevreyi tanımlayan objektif bir değişken karar vericiye yeterli bilgi sağlamayabilir. Bu indeks belirlenmesi için uygulanan yaklaşımlar değerlendirme yöntemleri olarak isimlendirilir. Değerlendirme yöntemlerinin gerekli olabileceği birkaç örnek aşağıda verilmiştir.</a:t>
            </a:r>
          </a:p>
          <a:p>
            <a:pPr marL="800100" marR="177800" lvl="1" indent="-342900" algn="just">
              <a:spcBef>
                <a:spcPts val="600"/>
              </a:spcBef>
              <a:spcAft>
                <a:spcPts val="0"/>
              </a:spcAft>
              <a:buFont typeface="Symbol"/>
              <a:buChar char=""/>
            </a:pPr>
            <a:r>
              <a:rPr lang="tr-TR" dirty="0" smtClean="0"/>
              <a:t>Bir manzaranın peyzaj değeri </a:t>
            </a:r>
          </a:p>
          <a:p>
            <a:pPr marL="800100" marR="177800" lvl="1" indent="-342900" algn="just">
              <a:spcBef>
                <a:spcPts val="600"/>
              </a:spcBef>
              <a:spcAft>
                <a:spcPts val="0"/>
              </a:spcAft>
              <a:buFont typeface="Symbol"/>
              <a:buChar char=""/>
            </a:pPr>
            <a:r>
              <a:rPr lang="tr-TR" dirty="0" smtClean="0"/>
              <a:t>Bir ekosistemin koruma değeri</a:t>
            </a:r>
          </a:p>
          <a:p>
            <a:pPr marL="800100" marR="177800" lvl="1" indent="-342900" algn="just">
              <a:spcBef>
                <a:spcPts val="600"/>
              </a:spcBef>
              <a:spcAft>
                <a:spcPts val="0"/>
              </a:spcAft>
              <a:buFont typeface="Symbol"/>
              <a:buChar char=""/>
            </a:pPr>
            <a:r>
              <a:rPr lang="tr-TR" dirty="0" smtClean="0"/>
              <a:t>Gürültüden duyulan rahatsızlık</a:t>
            </a:r>
          </a:p>
          <a:p>
            <a:pPr marR="177800" indent="-419100" algn="just">
              <a:spcBef>
                <a:spcPts val="600"/>
              </a:spcBef>
              <a:spcAft>
                <a:spcPts val="0"/>
              </a:spcAft>
              <a:buNone/>
            </a:pPr>
            <a:r>
              <a:rPr lang="tr-TR" dirty="0" smtClean="0"/>
              <a:t>	Daha az uygulanmakla beraber hava ve su kalitesinin değerlendirilmesinde de bu yöntemlerden yararlanılmaktadır.</a:t>
            </a:r>
            <a:endParaRPr lang="tr-TR" dirty="0" smtClean="0">
              <a:latin typeface="Times New Roman"/>
              <a:ea typeface="Times New Roman"/>
            </a:endParaRP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178</a:t>
            </a:fld>
            <a:endParaRPr lang="tr-TR"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65261" y="200025"/>
            <a:ext cx="10018713" cy="752475"/>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085850"/>
            <a:ext cx="10018713" cy="5467350"/>
          </a:xfrm>
        </p:spPr>
        <p:txBody>
          <a:bodyPr>
            <a:normAutofit fontScale="77500" lnSpcReduction="20000"/>
          </a:bodyPr>
          <a:lstStyle/>
          <a:p>
            <a:pPr indent="-419100" algn="just">
              <a:spcBef>
                <a:spcPts val="600"/>
              </a:spcBef>
              <a:spcAft>
                <a:spcPts val="0"/>
              </a:spcAft>
            </a:pPr>
            <a:r>
              <a:rPr lang="tr-TR" b="1" dirty="0" smtClean="0"/>
              <a:t>Objektif değişkenlerin gelecekteki değerlerinin kestiriminde kullanılan yöntemler</a:t>
            </a:r>
          </a:p>
          <a:p>
            <a:pPr indent="-419100" algn="just">
              <a:spcBef>
                <a:spcPts val="600"/>
              </a:spcBef>
              <a:spcAft>
                <a:spcPts val="0"/>
              </a:spcAft>
              <a:buNone/>
            </a:pPr>
            <a:r>
              <a:rPr lang="tr-TR" dirty="0" smtClean="0"/>
              <a:t>	Gelecekteki davranış ve değişimleri kestirebilmek için incelenen çevresel bileşenin modellemesi gerekir. Bu modellerin kestirimlerde kullanılmadan önce </a:t>
            </a:r>
            <a:r>
              <a:rPr lang="tr-TR" dirty="0" err="1" smtClean="0"/>
              <a:t>kaibrasyonlarının</a:t>
            </a:r>
            <a:r>
              <a:rPr lang="tr-TR" dirty="0" smtClean="0"/>
              <a:t> yapılması ve test edilmesi gerekir. ÇED çalışmalarında kullanılan modeller aşağıda sıralanmıştır.</a:t>
            </a:r>
          </a:p>
          <a:p>
            <a:pPr indent="-419100" algn="just">
              <a:spcBef>
                <a:spcPts val="600"/>
              </a:spcBef>
              <a:spcAft>
                <a:spcPts val="0"/>
              </a:spcAft>
              <a:buNone/>
            </a:pPr>
            <a:r>
              <a:rPr lang="tr-TR" b="1" dirty="0" smtClean="0"/>
              <a:t>	FORMAL MODELLER: </a:t>
            </a:r>
            <a:r>
              <a:rPr lang="tr-TR" dirty="0" smtClean="0"/>
              <a:t>Bu modelleme somut, objektif ve yinelenebilir bilgi üretirler ve aşağıda belirtilen tiplerde olabilirler.</a:t>
            </a:r>
          </a:p>
          <a:p>
            <a:pPr lvl="1" indent="-419100" algn="just">
              <a:spcBef>
                <a:spcPts val="600"/>
              </a:spcBef>
              <a:spcAft>
                <a:spcPts val="0"/>
              </a:spcAft>
              <a:buFont typeface="Arial" pitchFamily="34" charset="0"/>
              <a:buChar char="•"/>
            </a:pPr>
            <a:r>
              <a:rPr lang="tr-TR" dirty="0" smtClean="0"/>
              <a:t>Matematiksel modeller</a:t>
            </a:r>
          </a:p>
          <a:p>
            <a:pPr lvl="1" indent="-419100" algn="just">
              <a:spcBef>
                <a:spcPts val="600"/>
              </a:spcBef>
              <a:spcAft>
                <a:spcPts val="0"/>
              </a:spcAft>
              <a:buFont typeface="Arial" pitchFamily="34" charset="0"/>
              <a:buChar char="•"/>
            </a:pPr>
            <a:r>
              <a:rPr lang="tr-TR" dirty="0" smtClean="0"/>
              <a:t>Fiziksel modeller</a:t>
            </a:r>
          </a:p>
          <a:p>
            <a:pPr lvl="1" indent="-419100" algn="just">
              <a:spcBef>
                <a:spcPts val="600"/>
              </a:spcBef>
              <a:spcAft>
                <a:spcPts val="0"/>
              </a:spcAft>
              <a:buFont typeface="Arial" pitchFamily="34" charset="0"/>
              <a:buChar char="•"/>
            </a:pPr>
            <a:r>
              <a:rPr lang="tr-TR" dirty="0" smtClean="0"/>
              <a:t>Deneysel modeller</a:t>
            </a:r>
          </a:p>
          <a:p>
            <a:pPr indent="-419100" algn="just">
              <a:spcBef>
                <a:spcPts val="600"/>
              </a:spcBef>
              <a:spcAft>
                <a:spcPts val="0"/>
              </a:spcAft>
              <a:buNone/>
            </a:pPr>
            <a:r>
              <a:rPr lang="tr-TR" dirty="0" smtClean="0"/>
              <a:t>	Söz konusu modeller, standartlaşmış ve yaygın kullanıma sahip olabilecekleri gibi üzerinde çalışılan özel problemin çözümü için de geliştirilebilirler. Bazı durumlarda incelenen problem için </a:t>
            </a:r>
            <a:r>
              <a:rPr lang="tr-TR" dirty="0" err="1" smtClean="0"/>
              <a:t>formal</a:t>
            </a:r>
            <a:r>
              <a:rPr lang="tr-TR" dirty="0" smtClean="0"/>
              <a:t> modeller bulunmayabilir. Bu durumlarda aşağıda belirtilen </a:t>
            </a:r>
            <a:r>
              <a:rPr lang="tr-TR" dirty="0" err="1" smtClean="0"/>
              <a:t>informal</a:t>
            </a:r>
            <a:r>
              <a:rPr lang="tr-TR" dirty="0" smtClean="0"/>
              <a:t> yaklaşımlara gitmek gerekli olabilir.</a:t>
            </a:r>
          </a:p>
          <a:p>
            <a:pPr indent="-419100" algn="just">
              <a:spcBef>
                <a:spcPts val="600"/>
              </a:spcBef>
              <a:spcAft>
                <a:spcPts val="0"/>
              </a:spcAft>
              <a:buNone/>
            </a:pPr>
            <a:r>
              <a:rPr lang="tr-TR" b="1" dirty="0" smtClean="0"/>
              <a:t>	UZMAN GÖRÜŞÜ: </a:t>
            </a:r>
            <a:r>
              <a:rPr lang="tr-TR" dirty="0" smtClean="0"/>
              <a:t>Bir ya da daha fazla uzmanın bilgi, anlayış ve deneyimlerine dayanarak olası çevresel değişimler hakkında fikir vermeleridir.</a:t>
            </a:r>
          </a:p>
          <a:p>
            <a:pPr indent="-419100" algn="just">
              <a:spcBef>
                <a:spcPts val="600"/>
              </a:spcBef>
              <a:spcAft>
                <a:spcPts val="0"/>
              </a:spcAft>
              <a:buNone/>
            </a:pPr>
            <a:r>
              <a:rPr lang="tr-TR" b="1" dirty="0" smtClean="0"/>
              <a:t>	EKSTRAPOLASYON YÖNTEMLERİ: </a:t>
            </a:r>
            <a:r>
              <a:rPr lang="tr-TR" dirty="0" smtClean="0"/>
              <a:t>Başka bir konumda gerçekleştirilmiş benzer faaliyetleri veya bilimsel sonuçlarına bakılarak ÇED kapsamında incelenen faaliyet bileşenlerinin gelecekteki davranışların </a:t>
            </a:r>
            <a:r>
              <a:rPr lang="tr-TR" dirty="0" err="1" smtClean="0"/>
              <a:t>ekstrapolasyonla</a:t>
            </a:r>
            <a:r>
              <a:rPr lang="tr-TR" dirty="0" smtClean="0"/>
              <a:t> bulunmasıdır. Bu durumda matematiksel bağıntılar kullanılabileceği gibi tamamen kavramsal ve sözel ifadelerle de modellemelere gidildiği görülmektedir. Hatta bazı modellemeler sezgisel yapılabilmektedir. </a:t>
            </a:r>
            <a:endParaRPr lang="tr-TR" dirty="0" smtClean="0">
              <a:latin typeface="Times New Roman"/>
              <a:ea typeface="Times New Roman"/>
            </a:endParaRPr>
          </a:p>
          <a:p>
            <a:pPr algn="just"/>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179</a:t>
            </a:fld>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t>Esneklik</a:t>
            </a:r>
            <a:br>
              <a:rPr lang="tr-TR" sz="2800" b="1" dirty="0"/>
            </a:br>
            <a:endParaRPr lang="tr-TR" dirty="0"/>
          </a:p>
        </p:txBody>
      </p:sp>
      <p:sp>
        <p:nvSpPr>
          <p:cNvPr id="3" name="İçerik Yer Tutucusu 2"/>
          <p:cNvSpPr>
            <a:spLocks noGrp="1"/>
          </p:cNvSpPr>
          <p:nvPr>
            <p:ph idx="1"/>
          </p:nvPr>
        </p:nvSpPr>
        <p:spPr>
          <a:xfrm>
            <a:off x="2082188" y="2133600"/>
            <a:ext cx="9422424" cy="4403678"/>
          </a:xfrm>
        </p:spPr>
        <p:txBody>
          <a:bodyPr>
            <a:normAutofit/>
          </a:bodyPr>
          <a:lstStyle/>
          <a:p>
            <a:pPr marL="0" indent="0">
              <a:buNone/>
            </a:pPr>
            <a:r>
              <a:rPr lang="tr-TR" dirty="0" smtClean="0"/>
              <a:t>ÇED </a:t>
            </a:r>
            <a:r>
              <a:rPr lang="tr-TR" dirty="0"/>
              <a:t>süreci danışma ve katılımdan sağlanan girdilere uygun şekilde </a:t>
            </a:r>
            <a:r>
              <a:rPr lang="tr-TR" dirty="0" smtClean="0"/>
              <a:t>cevap verebilmelidir</a:t>
            </a:r>
            <a:r>
              <a:rPr lang="tr-TR" dirty="0"/>
              <a:t>.</a:t>
            </a:r>
          </a:p>
          <a:p>
            <a:pPr marL="0" indent="0">
              <a:buNone/>
            </a:pPr>
            <a:r>
              <a:rPr lang="tr-TR" dirty="0"/>
              <a:t>ÇED prosedürü bu nedenle </a:t>
            </a:r>
            <a:r>
              <a:rPr lang="tr-TR" dirty="0">
                <a:solidFill>
                  <a:srgbClr val="FF0000"/>
                </a:solidFill>
              </a:rPr>
              <a:t>esnek </a:t>
            </a:r>
            <a:r>
              <a:rPr lang="tr-TR" dirty="0" smtClean="0">
                <a:solidFill>
                  <a:srgbClr val="FF0000"/>
                </a:solidFill>
              </a:rPr>
              <a:t>olmalıdır</a:t>
            </a:r>
            <a:r>
              <a:rPr lang="tr-TR" dirty="0" smtClean="0"/>
              <a:t>. Danışma </a:t>
            </a:r>
            <a:r>
              <a:rPr lang="tr-TR" dirty="0"/>
              <a:t>ve halk katılımından elde edilecek muhtemel sonuçların </a:t>
            </a:r>
            <a:r>
              <a:rPr lang="tr-TR" dirty="0" smtClean="0"/>
              <a:t>tahmin edilmesi </a:t>
            </a:r>
          </a:p>
          <a:p>
            <a:pPr marL="0" indent="0">
              <a:buNone/>
            </a:pPr>
            <a:r>
              <a:rPr lang="tr-TR" dirty="0" smtClean="0"/>
              <a:t>Erken </a:t>
            </a:r>
            <a:r>
              <a:rPr lang="tr-TR" dirty="0"/>
              <a:t>bir aşamada ve sıkça ilgili gruplar ve kurumlarla iletişim </a:t>
            </a:r>
            <a:r>
              <a:rPr lang="tr-TR" dirty="0" smtClean="0"/>
              <a:t>kurulması, sinyallerinin </a:t>
            </a:r>
            <a:r>
              <a:rPr lang="tr-TR" dirty="0"/>
              <a:t>alınması ve ÇED sürecinin net bir şekilde açıklanması;</a:t>
            </a:r>
          </a:p>
          <a:p>
            <a:pPr marL="0" indent="0">
              <a:buNone/>
            </a:pPr>
            <a:r>
              <a:rPr lang="tr-TR" dirty="0"/>
              <a:t>Beklenmedik sonuçlara cevap verebilmek için danışmanlarla kısa dönemli </a:t>
            </a:r>
            <a:r>
              <a:rPr lang="tr-TR" dirty="0" smtClean="0"/>
              <a:t>veya çerçeve </a:t>
            </a:r>
            <a:r>
              <a:rPr lang="tr-TR" dirty="0"/>
              <a:t>sözleşmeler </a:t>
            </a:r>
            <a:r>
              <a:rPr lang="tr-TR" dirty="0" smtClean="0"/>
              <a:t>yapılması önemlidir.</a:t>
            </a:r>
            <a:endParaRPr lang="tr-TR" dirty="0"/>
          </a:p>
        </p:txBody>
      </p:sp>
      <p:sp>
        <p:nvSpPr>
          <p:cNvPr id="5" name="Slayt Numarası Yer Tutucusu 4"/>
          <p:cNvSpPr>
            <a:spLocks noGrp="1"/>
          </p:cNvSpPr>
          <p:nvPr>
            <p:ph type="sldNum" sz="quarter" idx="12"/>
          </p:nvPr>
        </p:nvSpPr>
        <p:spPr/>
        <p:txBody>
          <a:bodyPr/>
          <a:lstStyle/>
          <a:p>
            <a:fld id="{C676E6CB-A5E6-4CD9-9F90-4ABAD8D55D81}" type="slidenum">
              <a:rPr lang="tr-TR" smtClean="0"/>
              <a:pPr/>
              <a:t>18</a:t>
            </a:fld>
            <a:endParaRPr lang="tr-TR" dirty="0"/>
          </a:p>
        </p:txBody>
      </p:sp>
    </p:spTree>
    <p:extLst>
      <p:ext uri="{BB962C8B-B14F-4D97-AF65-F5344CB8AC3E}">
        <p14:creationId xmlns:p14="http://schemas.microsoft.com/office/powerpoint/2010/main" xmlns="" val="144849884"/>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123825"/>
            <a:ext cx="10018713" cy="714375"/>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085851"/>
            <a:ext cx="10018713" cy="4705350"/>
          </a:xfrm>
        </p:spPr>
        <p:txBody>
          <a:bodyPr/>
          <a:lstStyle/>
          <a:p>
            <a:pPr>
              <a:buNone/>
            </a:pPr>
            <a:r>
              <a:rPr lang="tr-TR" b="1" dirty="0" smtClean="0"/>
              <a:t>KESTİRİM YÖNTEMLERİNİN UYGUNLUK KRİTERLERİ</a:t>
            </a:r>
          </a:p>
          <a:p>
            <a:r>
              <a:rPr lang="tr-TR" b="1" dirty="0" smtClean="0"/>
              <a:t>YÖNTEMİN FARKLI AKTİVİTELER VE ÇEVRESEL SINIR KOŞULLARINDA UYGULANABİLİRLİĞİ</a:t>
            </a:r>
            <a:endParaRPr lang="tr-TR" dirty="0" smtClean="0"/>
          </a:p>
          <a:p>
            <a:pPr lvl="1"/>
            <a:r>
              <a:rPr lang="tr-TR" dirty="0" smtClean="0"/>
              <a:t>Yöntem hangi tür bir aktivite ve çevre için geliştirilmiştir?</a:t>
            </a:r>
          </a:p>
          <a:p>
            <a:pPr lvl="1"/>
            <a:r>
              <a:rPr lang="tr-TR" dirty="0" smtClean="0"/>
              <a:t>Başka tür aktivite ve çevresel koşullara adapte edilebilirliği var mıdır?</a:t>
            </a:r>
          </a:p>
          <a:p>
            <a:pPr lvl="1"/>
            <a:r>
              <a:rPr lang="tr-TR" dirty="0" smtClean="0"/>
              <a:t>Yöntemin farklı aktivite ve çevresel koşullara adapte edilmesi, sonuçların doğruluk ve duyarlı etkiler mi?</a:t>
            </a:r>
          </a:p>
          <a:p>
            <a:pPr lvl="1"/>
            <a:r>
              <a:rPr lang="tr-TR" dirty="0" smtClean="0"/>
              <a:t>Yöntem üzerinde çalışıla ÇED koşullarında tatmin edici ve yeterli bilgi üretebilir mi?</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180</a:t>
            </a:fld>
            <a:endParaRPr lang="tr-TR"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428626"/>
            <a:ext cx="10018713" cy="800100"/>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590675"/>
            <a:ext cx="10018713" cy="4200525"/>
          </a:xfrm>
        </p:spPr>
        <p:txBody>
          <a:bodyPr/>
          <a:lstStyle/>
          <a:p>
            <a:r>
              <a:rPr lang="tr-TR" b="1" dirty="0" smtClean="0"/>
              <a:t>BİLGİ GEREKSİNİMİ</a:t>
            </a:r>
            <a:endParaRPr lang="tr-TR" dirty="0" smtClean="0"/>
          </a:p>
          <a:p>
            <a:pPr lvl="1"/>
            <a:r>
              <a:rPr lang="tr-TR" dirty="0" smtClean="0"/>
              <a:t>Yöntem hangi etkiler ve değişkenlerin kestirimi açısından uygunluk arz etmektedir ?</a:t>
            </a:r>
          </a:p>
          <a:p>
            <a:pPr lvl="1"/>
            <a:r>
              <a:rPr lang="tr-TR" dirty="0" smtClean="0"/>
              <a:t>Yöntem kullanılarak ne tür bir sonuç elde edilebilir?</a:t>
            </a:r>
          </a:p>
          <a:p>
            <a:pPr lvl="1"/>
            <a:r>
              <a:rPr lang="tr-TR" dirty="0" smtClean="0"/>
              <a:t>Bilgi hangi şekilde üretilmektedir?</a:t>
            </a:r>
          </a:p>
          <a:p>
            <a:pPr lvl="1"/>
            <a:r>
              <a:rPr lang="tr-TR" dirty="0" smtClean="0"/>
              <a:t>Çevresel etkiler hangi duyarlılıkta ve bütünlükte kestirilebilmektedir?</a:t>
            </a:r>
          </a:p>
          <a:p>
            <a:pPr lvl="1"/>
            <a:r>
              <a:rPr lang="tr-TR" dirty="0" smtClean="0"/>
              <a:t>Yöntemin ürettiği bilgiler bir sonraki aşamadaki etkilerin kestirimi için ne derecede yararlı olacaktır?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181</a:t>
            </a:fld>
            <a:endParaRPr lang="tr-TR"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7161" y="247650"/>
            <a:ext cx="10018713" cy="733426"/>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485901"/>
            <a:ext cx="10018713" cy="4305300"/>
          </a:xfrm>
        </p:spPr>
        <p:txBody>
          <a:bodyPr>
            <a:normAutofit fontScale="92500"/>
          </a:bodyPr>
          <a:lstStyle/>
          <a:p>
            <a:r>
              <a:rPr lang="tr-TR" b="1" dirty="0" smtClean="0"/>
              <a:t>KAYNAK GEREKSİNİMİ</a:t>
            </a:r>
            <a:endParaRPr lang="tr-TR" dirty="0" smtClean="0"/>
          </a:p>
          <a:p>
            <a:pPr lvl="1"/>
            <a:r>
              <a:rPr lang="tr-TR" dirty="0" smtClean="0"/>
              <a:t>Yöntemin uygulanabilmesi için incelenen çevre hakkında ne tür verilere gereksinim vardır?</a:t>
            </a:r>
          </a:p>
          <a:p>
            <a:pPr lvl="1"/>
            <a:r>
              <a:rPr lang="tr-TR" dirty="0" smtClean="0"/>
              <a:t>Sonuçların doğruluk ve duyarlılığı girdi verilerindeki eksiklik ve hatalardan nasıl etkilenecektir?</a:t>
            </a:r>
          </a:p>
          <a:p>
            <a:pPr lvl="1"/>
            <a:r>
              <a:rPr lang="tr-TR" dirty="0" smtClean="0"/>
              <a:t>Girdi olarak kullanılacak veriler mevcut mudur?</a:t>
            </a:r>
          </a:p>
          <a:p>
            <a:pPr lvl="1"/>
            <a:r>
              <a:rPr lang="tr-TR" dirty="0" smtClean="0"/>
              <a:t>Girdi verilerinin kullanılabilir hale getirilebilmesi için zaman ve kaynak gereksinimi nedir?</a:t>
            </a:r>
          </a:p>
          <a:p>
            <a:pPr lvl="1"/>
            <a:r>
              <a:rPr lang="tr-TR" dirty="0" smtClean="0"/>
              <a:t>Yöntemin kalibrasyon ve doğrulanması için zaman ve kaynak gereksinimi nedir?</a:t>
            </a:r>
          </a:p>
          <a:p>
            <a:pPr lvl="1"/>
            <a:r>
              <a:rPr lang="tr-TR" dirty="0" smtClean="0"/>
              <a:t>Kaynakların ana bileşeni bütçe ve zamandır.</a:t>
            </a:r>
          </a:p>
          <a:p>
            <a:pPr lvl="1"/>
            <a:r>
              <a:rPr lang="tr-TR" dirty="0" smtClean="0"/>
              <a:t>ÇED çalışmasını yapacak grup içinde yeterli uzlaşmanın olup olmadığı önemli bir faktördür.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182</a:t>
            </a:fld>
            <a:endParaRPr lang="tr-TR"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3836" y="180976"/>
            <a:ext cx="10018713" cy="781050"/>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447801"/>
            <a:ext cx="10018713" cy="4343400"/>
          </a:xfrm>
        </p:spPr>
        <p:txBody>
          <a:bodyPr/>
          <a:lstStyle/>
          <a:p>
            <a:r>
              <a:rPr lang="tr-TR" b="1" dirty="0" smtClean="0"/>
              <a:t>DİĞER KRİTERLER</a:t>
            </a:r>
            <a:endParaRPr lang="tr-TR" dirty="0" smtClean="0"/>
          </a:p>
          <a:p>
            <a:pPr lvl="1"/>
            <a:r>
              <a:rPr lang="tr-TR" dirty="0" smtClean="0"/>
              <a:t>Anlaşılabilirlik</a:t>
            </a:r>
          </a:p>
          <a:p>
            <a:pPr lvl="1"/>
            <a:r>
              <a:rPr lang="tr-TR" dirty="0" smtClean="0"/>
              <a:t>Yinelenebilirlik: Aynı verilerden hareketle farklı bir çalışma grubu aynı sonucu elde edebilir mi?</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183</a:t>
            </a:fld>
            <a:endParaRPr lang="tr-TR"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00075"/>
            <a:ext cx="10018713" cy="771526"/>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771650"/>
            <a:ext cx="10018713" cy="4225495"/>
          </a:xfrm>
        </p:spPr>
        <p:txBody>
          <a:bodyPr>
            <a:normAutofit lnSpcReduction="10000"/>
          </a:bodyPr>
          <a:lstStyle/>
          <a:p>
            <a:pPr>
              <a:buNone/>
            </a:pPr>
            <a:r>
              <a:rPr lang="tr-TR" b="1" dirty="0" smtClean="0"/>
              <a:t>	6. Yöntemlerin Uygulanması</a:t>
            </a:r>
            <a:endParaRPr lang="tr-TR" dirty="0" smtClean="0"/>
          </a:p>
          <a:p>
            <a:pPr>
              <a:buNone/>
            </a:pPr>
            <a:r>
              <a:rPr lang="tr-TR" dirty="0" smtClean="0"/>
              <a:t>	Kestirimler ve öngörüler geleceğe yöneliktir. Bu nedenle belirsizlikler içerirler. ÇED çalışmalarında yapılan kestirimler, faaliyet gerçekleştirildikten sonra ölçüldüğünde farklılıklar görülebilir. ÇED kapsamında yapılan kestirimlerin amacı; karar vermeye yönelik mümkün olan en iyi bilgiyi üretmektir. Bu amaca en iyi şekilsel (</a:t>
            </a:r>
            <a:r>
              <a:rPr lang="tr-TR" dirty="0" err="1" smtClean="0"/>
              <a:t>formal</a:t>
            </a:r>
            <a:r>
              <a:rPr lang="tr-TR" dirty="0" smtClean="0"/>
              <a:t>), ve şekilsel olmayan (</a:t>
            </a:r>
            <a:r>
              <a:rPr lang="tr-TR" dirty="0" err="1" smtClean="0"/>
              <a:t>informal</a:t>
            </a:r>
            <a:r>
              <a:rPr lang="tr-TR" dirty="0" smtClean="0"/>
              <a:t>) yöntemlerin biri kullanımı ile ulaşılır. Bu kapsamda çevresel modellerden elde edilen sonuçların bağımsız uzmanlarca yapılması, farklı konumlardaki benzer faaliyetlerle kıyaslama, arazide yapılan deneyler farklı yöntemler kullanılarak bunların sonuçlarının kıyaslanması gibi yaklaşımlar sonuçların güvenilirliğini artırabilir.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184</a:t>
            </a:fld>
            <a:endParaRPr lang="tr-TR"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9025" y="265671"/>
            <a:ext cx="10018713" cy="904103"/>
          </a:xfrm>
        </p:spPr>
        <p:txBody>
          <a:bodyPr/>
          <a:lstStyle/>
          <a:p>
            <a:r>
              <a:rPr lang="tr-TR" dirty="0" smtClean="0"/>
              <a:t>KESTİRİM YÖNTEMLERİ</a:t>
            </a:r>
            <a:endParaRPr lang="tr-TR" dirty="0"/>
          </a:p>
        </p:txBody>
      </p:sp>
      <p:sp>
        <p:nvSpPr>
          <p:cNvPr id="3" name="2 İçerik Yer Tutucusu"/>
          <p:cNvSpPr>
            <a:spLocks noGrp="1"/>
          </p:cNvSpPr>
          <p:nvPr>
            <p:ph idx="1"/>
          </p:nvPr>
        </p:nvSpPr>
        <p:spPr>
          <a:xfrm>
            <a:off x="1599640" y="2098588"/>
            <a:ext cx="10018713" cy="3124201"/>
          </a:xfrm>
        </p:spPr>
        <p:txBody>
          <a:bodyPr/>
          <a:lstStyle/>
          <a:p>
            <a:r>
              <a:rPr lang="tr-TR" dirty="0" smtClean="0"/>
              <a:t>Doğru bir kestirim sadece hesap yapma değildir. Kestirimin doğruluğu için veri toplama ve model kalibrasyonu da önemli unsurlardır. Gerçekte de bu çalışmalar, sadece kestirim yöntemlerinin uygulanmasından daha fazla kaynak gereksinimi ortaya çıkarmaktadır. </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185</a:t>
            </a:fld>
            <a:endParaRPr lang="tr-TR"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2549" y="405713"/>
            <a:ext cx="10018713" cy="871151"/>
          </a:xfrm>
        </p:spPr>
        <p:txBody>
          <a:bodyPr/>
          <a:lstStyle/>
          <a:p>
            <a:r>
              <a:rPr lang="tr-TR" dirty="0" smtClean="0"/>
              <a:t>KESTİRİM YÖNTEMLERİ</a:t>
            </a:r>
            <a:endParaRPr lang="tr-TR" dirty="0"/>
          </a:p>
        </p:txBody>
      </p:sp>
      <p:graphicFrame>
        <p:nvGraphicFramePr>
          <p:cNvPr id="5" name="4 İçerik Yer Tutucusu"/>
          <p:cNvGraphicFramePr>
            <a:graphicFrameLocks noGrp="1"/>
          </p:cNvGraphicFramePr>
          <p:nvPr>
            <p:ph idx="1"/>
          </p:nvPr>
        </p:nvGraphicFramePr>
        <p:xfrm>
          <a:off x="1484313" y="1897063"/>
          <a:ext cx="10018712" cy="3959860"/>
        </p:xfrm>
        <a:graphic>
          <a:graphicData uri="http://schemas.openxmlformats.org/drawingml/2006/table">
            <a:tbl>
              <a:tblPr firstRow="1" bandRow="1">
                <a:tableStyleId>{5940675A-B579-460E-94D1-54222C63F5DA}</a:tableStyleId>
              </a:tblPr>
              <a:tblGrid>
                <a:gridCol w="5009356"/>
                <a:gridCol w="5009356"/>
              </a:tblGrid>
              <a:tr h="370840">
                <a:tc gridSpan="2">
                  <a:txBody>
                    <a:bodyPr/>
                    <a:lstStyle/>
                    <a:p>
                      <a:pPr marL="1320800" indent="-419100" algn="ctr">
                        <a:lnSpc>
                          <a:spcPts val="1225"/>
                        </a:lnSpc>
                        <a:spcBef>
                          <a:spcPts val="3900"/>
                        </a:spcBef>
                        <a:spcAft>
                          <a:spcPts val="0"/>
                        </a:spcAft>
                      </a:pPr>
                      <a:r>
                        <a:rPr lang="tr-TR" sz="1200" dirty="0"/>
                        <a:t>KESTİRİM YÖNTEMLERİNİN UYGULANMASI</a:t>
                      </a:r>
                      <a:endParaRPr lang="tr-TR" sz="1200" dirty="0">
                        <a:solidFill>
                          <a:schemeClr val="tx1"/>
                        </a:solidFill>
                        <a:latin typeface="Times New Roman"/>
                        <a:ea typeface="Times New Roman"/>
                      </a:endParaRPr>
                    </a:p>
                  </a:txBody>
                  <a:tcPr marL="6350" marR="6350" marT="0" marB="0" anchor="ctr"/>
                </a:tc>
                <a:tc hMerge="1">
                  <a:txBody>
                    <a:bodyPr/>
                    <a:lstStyle/>
                    <a:p>
                      <a:endParaRPr lang="tr-TR"/>
                    </a:p>
                  </a:txBody>
                  <a:tcPr/>
                </a:tc>
              </a:tr>
              <a:tr h="370840">
                <a:tc>
                  <a:txBody>
                    <a:bodyPr/>
                    <a:lstStyle/>
                    <a:p>
                      <a:pPr marL="876300" indent="-419100" algn="l">
                        <a:lnSpc>
                          <a:spcPts val="1225"/>
                        </a:lnSpc>
                        <a:spcBef>
                          <a:spcPts val="3900"/>
                        </a:spcBef>
                        <a:spcAft>
                          <a:spcPts val="0"/>
                        </a:spcAft>
                      </a:pPr>
                      <a:r>
                        <a:rPr lang="tr-TR" sz="1200" dirty="0"/>
                        <a:t>İşlemler</a:t>
                      </a:r>
                      <a:endParaRPr lang="tr-TR" sz="1200" dirty="0">
                        <a:latin typeface="Times New Roman"/>
                        <a:ea typeface="Times New Roman"/>
                      </a:endParaRPr>
                    </a:p>
                  </a:txBody>
                  <a:tcPr marL="6350" marR="6350" marT="0" marB="0" anchor="ctr"/>
                </a:tc>
                <a:tc>
                  <a:txBody>
                    <a:bodyPr/>
                    <a:lstStyle/>
                    <a:p>
                      <a:pPr marL="1651000" indent="-419100" algn="l">
                        <a:lnSpc>
                          <a:spcPts val="1225"/>
                        </a:lnSpc>
                        <a:spcBef>
                          <a:spcPts val="3900"/>
                        </a:spcBef>
                        <a:spcAft>
                          <a:spcPts val="0"/>
                        </a:spcAft>
                      </a:pPr>
                      <a:r>
                        <a:rPr lang="tr-TR" sz="1200"/>
                        <a:t>Sonuçlar</a:t>
                      </a:r>
                      <a:endParaRPr lang="tr-TR" sz="1200">
                        <a:latin typeface="Times New Roman"/>
                        <a:ea typeface="Times New Roman"/>
                      </a:endParaRPr>
                    </a:p>
                  </a:txBody>
                  <a:tcPr marL="6350" marR="6350" marT="0" marB="0" anchor="ctr"/>
                </a:tc>
              </a:tr>
              <a:tr h="370840">
                <a:tc>
                  <a:txBody>
                    <a:bodyPr/>
                    <a:lstStyle/>
                    <a:p>
                      <a:pPr marL="76200" algn="l">
                        <a:lnSpc>
                          <a:spcPct val="115000"/>
                        </a:lnSpc>
                        <a:spcAft>
                          <a:spcPts val="0"/>
                        </a:spcAft>
                      </a:pPr>
                      <a:r>
                        <a:rPr lang="tr-TR" sz="1200" dirty="0"/>
                        <a:t>Verilerin toplanması</a:t>
                      </a:r>
                      <a:endParaRPr lang="tr-TR" sz="1200" dirty="0">
                        <a:latin typeface="Times New Roman"/>
                        <a:ea typeface="Times New Roman"/>
                      </a:endParaRPr>
                    </a:p>
                  </a:txBody>
                  <a:tcPr marL="6350" marR="6350" marT="0" marB="0" anchor="ctr"/>
                </a:tc>
                <a:tc>
                  <a:txBody>
                    <a:bodyPr/>
                    <a:lstStyle/>
                    <a:p>
                      <a:pPr marL="342900" lvl="0" indent="-342900" algn="l">
                        <a:lnSpc>
                          <a:spcPts val="1295"/>
                        </a:lnSpc>
                        <a:spcBef>
                          <a:spcPts val="0"/>
                        </a:spcBef>
                        <a:spcAft>
                          <a:spcPts val="0"/>
                        </a:spcAft>
                        <a:buFont typeface="Symbol"/>
                        <a:buChar char=""/>
                      </a:pPr>
                      <a:r>
                        <a:rPr lang="tr-TR" sz="1200" dirty="0"/>
                        <a:t>Arazi çalışmaları </a:t>
                      </a:r>
                    </a:p>
                    <a:p>
                      <a:pPr marL="342900" lvl="0" indent="-342900" algn="l">
                        <a:lnSpc>
                          <a:spcPts val="1295"/>
                        </a:lnSpc>
                        <a:spcBef>
                          <a:spcPts val="0"/>
                        </a:spcBef>
                        <a:spcAft>
                          <a:spcPts val="0"/>
                        </a:spcAft>
                        <a:buFont typeface="Symbol"/>
                        <a:buChar char=""/>
                      </a:pPr>
                      <a:r>
                        <a:rPr lang="tr-TR" sz="1200" dirty="0"/>
                        <a:t>Deneyler</a:t>
                      </a:r>
                    </a:p>
                    <a:p>
                      <a:pPr marL="342900" lvl="0" indent="-342900" algn="l">
                        <a:lnSpc>
                          <a:spcPts val="1295"/>
                        </a:lnSpc>
                        <a:spcBef>
                          <a:spcPts val="0"/>
                        </a:spcBef>
                        <a:spcAft>
                          <a:spcPts val="0"/>
                        </a:spcAft>
                        <a:buFont typeface="Symbol"/>
                        <a:buChar char=""/>
                      </a:pPr>
                      <a:r>
                        <a:rPr lang="tr-TR" sz="1200" dirty="0"/>
                        <a:t>Tasarıma ilişkin veriler </a:t>
                      </a:r>
                    </a:p>
                    <a:p>
                      <a:pPr marL="342900" lvl="0" indent="-342900" algn="l">
                        <a:lnSpc>
                          <a:spcPts val="1295"/>
                        </a:lnSpc>
                        <a:spcBef>
                          <a:spcPts val="0"/>
                        </a:spcBef>
                        <a:spcAft>
                          <a:spcPts val="0"/>
                        </a:spcAft>
                        <a:buFont typeface="Symbol"/>
                        <a:buChar char=""/>
                      </a:pPr>
                      <a:r>
                        <a:rPr lang="tr-TR" sz="1200" dirty="0"/>
                        <a:t>Ölçüm ve izleme sonuçlan</a:t>
                      </a:r>
                      <a:endParaRPr lang="tr-TR" sz="1200" dirty="0">
                        <a:latin typeface="Times New Roman"/>
                        <a:ea typeface="Times New Roman"/>
                      </a:endParaRPr>
                    </a:p>
                  </a:txBody>
                  <a:tcPr marL="6350" marR="6350" marT="0" marB="0" anchor="ctr"/>
                </a:tc>
              </a:tr>
              <a:tr h="370840">
                <a:tc>
                  <a:txBody>
                    <a:bodyPr/>
                    <a:lstStyle/>
                    <a:p>
                      <a:pPr marL="76200" algn="l">
                        <a:lnSpc>
                          <a:spcPct val="115000"/>
                        </a:lnSpc>
                        <a:spcAft>
                          <a:spcPts val="0"/>
                        </a:spcAft>
                      </a:pPr>
                      <a:r>
                        <a:rPr lang="tr-TR" sz="1200" dirty="0"/>
                        <a:t>Yöntemin hazırlanması</a:t>
                      </a:r>
                      <a:endParaRPr lang="tr-TR" sz="1200" dirty="0">
                        <a:latin typeface="Times New Roman"/>
                        <a:ea typeface="Times New Roman"/>
                      </a:endParaRPr>
                    </a:p>
                  </a:txBody>
                  <a:tcPr marL="6350" marR="6350" marT="0" marB="0" anchor="ctr"/>
                </a:tc>
                <a:tc>
                  <a:txBody>
                    <a:bodyPr/>
                    <a:lstStyle/>
                    <a:p>
                      <a:pPr marL="342900" lvl="0" indent="-342900" algn="l">
                        <a:lnSpc>
                          <a:spcPts val="1295"/>
                        </a:lnSpc>
                        <a:spcBef>
                          <a:spcPts val="0"/>
                        </a:spcBef>
                        <a:spcAft>
                          <a:spcPts val="0"/>
                        </a:spcAft>
                        <a:buFont typeface="Symbol"/>
                        <a:buChar char=""/>
                      </a:pPr>
                      <a:r>
                        <a:rPr lang="tr-TR" sz="1200" dirty="0"/>
                        <a:t>Yöntemin tasarımı</a:t>
                      </a:r>
                    </a:p>
                    <a:p>
                      <a:pPr marL="342900" lvl="0" indent="-342900" algn="l">
                        <a:lnSpc>
                          <a:spcPts val="1295"/>
                        </a:lnSpc>
                        <a:spcBef>
                          <a:spcPts val="0"/>
                        </a:spcBef>
                        <a:spcAft>
                          <a:spcPts val="0"/>
                        </a:spcAft>
                        <a:buFont typeface="Symbol"/>
                        <a:buChar char=""/>
                        <a:tabLst>
                          <a:tab pos="265430" algn="l"/>
                        </a:tabLst>
                      </a:pPr>
                      <a:r>
                        <a:rPr lang="tr-TR" sz="1200" dirty="0"/>
                        <a:t>Yöntemin somut gereksinimlere uyarlanması a Modellerin yapımı</a:t>
                      </a:r>
                    </a:p>
                    <a:p>
                      <a:pPr marL="342900" lvl="0" indent="-342900" algn="l">
                        <a:lnSpc>
                          <a:spcPts val="1295"/>
                        </a:lnSpc>
                        <a:spcBef>
                          <a:spcPts val="0"/>
                        </a:spcBef>
                        <a:spcAft>
                          <a:spcPts val="0"/>
                        </a:spcAft>
                        <a:buFont typeface="Symbol"/>
                        <a:buChar char=""/>
                      </a:pPr>
                      <a:r>
                        <a:rPr lang="tr-TR" sz="1200" dirty="0"/>
                        <a:t>Bilgisayar programlama</a:t>
                      </a:r>
                    </a:p>
                    <a:p>
                      <a:pPr marL="342900" lvl="0" indent="-342900" algn="l">
                        <a:lnSpc>
                          <a:spcPts val="1295"/>
                        </a:lnSpc>
                        <a:spcBef>
                          <a:spcPts val="0"/>
                        </a:spcBef>
                        <a:spcAft>
                          <a:spcPts val="0"/>
                        </a:spcAft>
                        <a:buFont typeface="Symbol"/>
                        <a:buChar char=""/>
                      </a:pPr>
                      <a:r>
                        <a:rPr lang="tr-TR" sz="1200" dirty="0"/>
                        <a:t>Test yöntemlerin tanımlanması</a:t>
                      </a:r>
                    </a:p>
                    <a:p>
                      <a:pPr marL="342900" lvl="0" indent="-342900" algn="l">
                        <a:lnSpc>
                          <a:spcPts val="1295"/>
                        </a:lnSpc>
                        <a:spcBef>
                          <a:spcPts val="0"/>
                        </a:spcBef>
                        <a:spcAft>
                          <a:spcPts val="0"/>
                        </a:spcAft>
                        <a:buFont typeface="Symbol"/>
                        <a:buChar char=""/>
                        <a:tabLst>
                          <a:tab pos="267970" algn="l"/>
                        </a:tabLst>
                      </a:pPr>
                      <a:r>
                        <a:rPr lang="tr-TR" sz="1200" dirty="0"/>
                        <a:t>Uzmanların seçimi</a:t>
                      </a:r>
                    </a:p>
                    <a:p>
                      <a:pPr marL="342900" lvl="0" indent="-342900" algn="l">
                        <a:lnSpc>
                          <a:spcPts val="1295"/>
                        </a:lnSpc>
                        <a:spcBef>
                          <a:spcPts val="0"/>
                        </a:spcBef>
                        <a:spcAft>
                          <a:spcPts val="0"/>
                        </a:spcAft>
                        <a:buFont typeface="Symbol"/>
                        <a:buChar char=""/>
                      </a:pPr>
                      <a:r>
                        <a:rPr lang="tr-TR" sz="1200" dirty="0"/>
                        <a:t>Ampirik çalışmaları için geçmiş olayların incelenmesi Kalibrasyon</a:t>
                      </a:r>
                    </a:p>
                    <a:p>
                      <a:pPr marL="342900" lvl="0" indent="-342900" algn="l">
                        <a:lnSpc>
                          <a:spcPts val="1295"/>
                        </a:lnSpc>
                        <a:spcBef>
                          <a:spcPts val="0"/>
                        </a:spcBef>
                        <a:spcAft>
                          <a:spcPts val="0"/>
                        </a:spcAft>
                        <a:buFont typeface="Symbol"/>
                        <a:buChar char=""/>
                      </a:pPr>
                      <a:r>
                        <a:rPr lang="tr-TR" sz="1200" dirty="0"/>
                        <a:t>Doğrulama</a:t>
                      </a:r>
                      <a:endParaRPr lang="tr-TR" sz="1200" dirty="0">
                        <a:latin typeface="Times New Roman"/>
                        <a:ea typeface="Times New Roman"/>
                      </a:endParaRPr>
                    </a:p>
                  </a:txBody>
                  <a:tcPr marL="6350" marR="6350" marT="0" marB="0" anchor="ctr"/>
                </a:tc>
              </a:tr>
              <a:tr h="370840">
                <a:tc>
                  <a:txBody>
                    <a:bodyPr/>
                    <a:lstStyle/>
                    <a:p>
                      <a:pPr marL="76200" indent="-419100" algn="l">
                        <a:lnSpc>
                          <a:spcPts val="1225"/>
                        </a:lnSpc>
                        <a:spcBef>
                          <a:spcPts val="3900"/>
                        </a:spcBef>
                        <a:spcAft>
                          <a:spcPts val="0"/>
                        </a:spcAft>
                      </a:pPr>
                      <a:r>
                        <a:rPr lang="tr-TR" sz="1200" dirty="0"/>
                        <a:t>Yöntemin uygulanması</a:t>
                      </a:r>
                      <a:endParaRPr lang="tr-TR" sz="1200" dirty="0">
                        <a:latin typeface="Times New Roman"/>
                        <a:ea typeface="Times New Roman"/>
                      </a:endParaRPr>
                    </a:p>
                  </a:txBody>
                  <a:tcPr marL="6350" marR="6350" marT="0" marB="0" anchor="ctr"/>
                </a:tc>
                <a:tc>
                  <a:txBody>
                    <a:bodyPr/>
                    <a:lstStyle/>
                    <a:p>
                      <a:pPr marL="342900" lvl="0" indent="-342900" algn="just">
                        <a:lnSpc>
                          <a:spcPts val="1295"/>
                        </a:lnSpc>
                        <a:spcBef>
                          <a:spcPts val="0"/>
                        </a:spcBef>
                        <a:spcAft>
                          <a:spcPts val="0"/>
                        </a:spcAft>
                        <a:buFont typeface="Symbol"/>
                        <a:buChar char=""/>
                      </a:pPr>
                      <a:r>
                        <a:rPr lang="tr-TR" sz="1200" dirty="0"/>
                        <a:t>Bilgisayarda sonuçların üretimi </a:t>
                      </a:r>
                    </a:p>
                    <a:p>
                      <a:pPr marL="342900" lvl="0" indent="-342900" algn="just">
                        <a:lnSpc>
                          <a:spcPts val="1295"/>
                        </a:lnSpc>
                        <a:spcBef>
                          <a:spcPts val="0"/>
                        </a:spcBef>
                        <a:spcAft>
                          <a:spcPts val="0"/>
                        </a:spcAft>
                        <a:buFont typeface="Symbol"/>
                        <a:buChar char=""/>
                      </a:pPr>
                      <a:r>
                        <a:rPr lang="tr-TR" sz="1200" dirty="0"/>
                        <a:t>Arazi çalışmaları</a:t>
                      </a:r>
                    </a:p>
                    <a:p>
                      <a:pPr marL="342900" lvl="0" indent="-342900" algn="just">
                        <a:lnSpc>
                          <a:spcPts val="1295"/>
                        </a:lnSpc>
                        <a:spcBef>
                          <a:spcPts val="0"/>
                        </a:spcBef>
                        <a:spcAft>
                          <a:spcPts val="0"/>
                        </a:spcAft>
                        <a:buFont typeface="Symbol"/>
                        <a:buChar char=""/>
                      </a:pPr>
                      <a:r>
                        <a:rPr lang="tr-TR" sz="1200" dirty="0"/>
                        <a:t>Fiziksel </a:t>
                      </a:r>
                      <a:r>
                        <a:rPr lang="tr-TR" sz="1200" dirty="0" err="1"/>
                        <a:t>similasyon</a:t>
                      </a:r>
                      <a:endParaRPr lang="tr-TR" sz="1200" dirty="0"/>
                    </a:p>
                    <a:p>
                      <a:pPr marL="342900" lvl="0" indent="-342900" algn="just">
                        <a:lnSpc>
                          <a:spcPts val="1295"/>
                        </a:lnSpc>
                        <a:spcBef>
                          <a:spcPts val="0"/>
                        </a:spcBef>
                        <a:spcAft>
                          <a:spcPts val="0"/>
                        </a:spcAft>
                        <a:buFont typeface="Symbol"/>
                        <a:buChar char=""/>
                      </a:pPr>
                      <a:r>
                        <a:rPr lang="tr-TR" sz="1200" dirty="0"/>
                        <a:t>Sonuçların gözlemlenmesi ve ölçümlenmesi</a:t>
                      </a:r>
                      <a:endParaRPr lang="tr-TR" sz="1200" dirty="0">
                        <a:latin typeface="Times New Roman"/>
                        <a:ea typeface="Times New Roman"/>
                      </a:endParaRPr>
                    </a:p>
                  </a:txBody>
                  <a:tcPr marL="6350" marR="6350" marT="0" marB="0" anchor="ctr"/>
                </a:tc>
              </a:tr>
              <a:tr h="370840">
                <a:tc>
                  <a:txBody>
                    <a:bodyPr/>
                    <a:lstStyle/>
                    <a:p>
                      <a:pPr marL="76200" indent="-419100" algn="l">
                        <a:lnSpc>
                          <a:spcPts val="1320"/>
                        </a:lnSpc>
                        <a:spcBef>
                          <a:spcPts val="3900"/>
                        </a:spcBef>
                        <a:spcAft>
                          <a:spcPts val="0"/>
                        </a:spcAft>
                      </a:pPr>
                      <a:r>
                        <a:rPr lang="tr-TR" sz="1200"/>
                        <a:t>Sonuçların kalite asısından değerlendirilmesi</a:t>
                      </a:r>
                      <a:endParaRPr lang="tr-TR" sz="1200">
                        <a:latin typeface="Times New Roman"/>
                        <a:ea typeface="Times New Roman"/>
                      </a:endParaRPr>
                    </a:p>
                  </a:txBody>
                  <a:tcPr marL="6350" marR="6350" marT="0" marB="0" anchor="ctr"/>
                </a:tc>
                <a:tc>
                  <a:txBody>
                    <a:bodyPr/>
                    <a:lstStyle/>
                    <a:p>
                      <a:pPr marL="342900" lvl="0" indent="-342900" algn="l">
                        <a:lnSpc>
                          <a:spcPts val="1295"/>
                        </a:lnSpc>
                        <a:spcBef>
                          <a:spcPts val="0"/>
                        </a:spcBef>
                        <a:spcAft>
                          <a:spcPts val="0"/>
                        </a:spcAft>
                        <a:buFont typeface="Symbol"/>
                        <a:buChar char=""/>
                      </a:pPr>
                      <a:r>
                        <a:rPr lang="tr-TR" sz="1200" dirty="0"/>
                        <a:t>Kestirilen etkilerin olasılıklarının belirlenmesi </a:t>
                      </a:r>
                    </a:p>
                    <a:p>
                      <a:pPr marL="342900" lvl="0" indent="-342900" algn="l">
                        <a:lnSpc>
                          <a:spcPts val="1295"/>
                        </a:lnSpc>
                        <a:spcBef>
                          <a:spcPts val="0"/>
                        </a:spcBef>
                        <a:spcAft>
                          <a:spcPts val="0"/>
                        </a:spcAft>
                        <a:buFont typeface="Symbol"/>
                        <a:buChar char=""/>
                      </a:pPr>
                      <a:r>
                        <a:rPr lang="tr-TR" sz="1200" dirty="0"/>
                        <a:t>Sonuçların doğruluk ve duyarlılığının değerlendirilmesi</a:t>
                      </a:r>
                      <a:endParaRPr lang="tr-TR" sz="1200" dirty="0">
                        <a:latin typeface="Times New Roman"/>
                        <a:ea typeface="Times New Roman"/>
                      </a:endParaRPr>
                    </a:p>
                  </a:txBody>
                  <a:tcPr marL="6350" marR="6350" marT="0" marB="0" anchor="ctr"/>
                </a:tc>
              </a:tr>
              <a:tr h="370840">
                <a:tc gridSpan="2">
                  <a:txBody>
                    <a:bodyPr/>
                    <a:lstStyle/>
                    <a:p>
                      <a:pPr marL="127000" indent="-419100" algn="l">
                        <a:lnSpc>
                          <a:spcPts val="1225"/>
                        </a:lnSpc>
                        <a:spcBef>
                          <a:spcPts val="3900"/>
                        </a:spcBef>
                        <a:spcAft>
                          <a:spcPts val="0"/>
                        </a:spcAft>
                      </a:pPr>
                      <a:r>
                        <a:rPr lang="tr-TR" sz="1200" dirty="0"/>
                        <a:t>Sonuçların yorumlanması ve sunumu</a:t>
                      </a:r>
                      <a:endParaRPr lang="tr-TR" sz="1200" dirty="0">
                        <a:latin typeface="Times New Roman"/>
                        <a:ea typeface="Times New Roman"/>
                      </a:endParaRPr>
                    </a:p>
                  </a:txBody>
                  <a:tcPr marL="6350" marR="6350" marT="0" marB="0" anchor="ctr"/>
                </a:tc>
                <a:tc hMerge="1">
                  <a:txBody>
                    <a:bodyPr/>
                    <a:lstStyle/>
                    <a:p>
                      <a:endParaRPr lang="tr-TR"/>
                    </a:p>
                  </a:txBody>
                  <a:tcPr/>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186</a:t>
            </a:fld>
            <a:endParaRPr lang="tr-TR"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9861" y="165101"/>
            <a:ext cx="10018713" cy="708659"/>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276351"/>
            <a:ext cx="10018713" cy="4514850"/>
          </a:xfrm>
        </p:spPr>
        <p:txBody>
          <a:bodyPr/>
          <a:lstStyle/>
          <a:p>
            <a:pPr lvl="0">
              <a:buNone/>
            </a:pPr>
            <a:r>
              <a:rPr lang="tr-TR" b="1" dirty="0" smtClean="0"/>
              <a:t>a) Verilerin Toplanması</a:t>
            </a:r>
            <a:endParaRPr lang="tr-TR" dirty="0" smtClean="0"/>
          </a:p>
          <a:p>
            <a:pPr>
              <a:buNone/>
            </a:pPr>
            <a:r>
              <a:rPr lang="tr-TR" dirty="0" smtClean="0"/>
              <a:t>ÇED kapsamında yapılan çalışmalarda veriler;</a:t>
            </a:r>
          </a:p>
          <a:p>
            <a:pPr lvl="1"/>
            <a:r>
              <a:rPr lang="tr-TR" dirty="0" smtClean="0"/>
              <a:t>Kestirim amacıyla modellerin kurulması, bu modellerin kalibrasyonu ve doğrulanması amacıyla,</a:t>
            </a:r>
          </a:p>
          <a:p>
            <a:pPr lvl="1"/>
            <a:r>
              <a:rPr lang="tr-TR" dirty="0" smtClean="0"/>
              <a:t>Çevrenin faaliyet öncesi durumunu belirleyen halihazır değerlerin kestirim çalışmalarında kullanılan modellerin başlangıç koşulu olarak verilmesinde ve değerlendirme yöntemleri de kullanılır.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187</a:t>
            </a:fld>
            <a:endParaRPr lang="tr-TR"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781050"/>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524001"/>
            <a:ext cx="10018713" cy="4267200"/>
          </a:xfrm>
        </p:spPr>
        <p:txBody>
          <a:bodyPr/>
          <a:lstStyle/>
          <a:p>
            <a:pPr>
              <a:buNone/>
            </a:pPr>
            <a:r>
              <a:rPr lang="tr-TR" dirty="0" smtClean="0"/>
              <a:t>Veri türleri aşağıda belirtilmiştir:</a:t>
            </a:r>
          </a:p>
          <a:p>
            <a:pPr lvl="1"/>
            <a:r>
              <a:rPr lang="tr-TR" dirty="0" smtClean="0"/>
              <a:t>Arazide yapılan gözlemler, ölçme ve izleme çalışmalarında elde edilen sonuçlar, </a:t>
            </a:r>
          </a:p>
          <a:p>
            <a:pPr lvl="1"/>
            <a:r>
              <a:rPr lang="tr-TR" dirty="0" smtClean="0"/>
              <a:t>Arazide yapılan deneylerin sonuçları </a:t>
            </a:r>
          </a:p>
          <a:p>
            <a:pPr lvl="1"/>
            <a:r>
              <a:rPr lang="tr-TR" dirty="0" err="1" smtClean="0"/>
              <a:t>Laboratuvarda</a:t>
            </a:r>
            <a:r>
              <a:rPr lang="tr-TR" dirty="0" smtClean="0"/>
              <a:t> elde edilen deney sonuçları </a:t>
            </a:r>
          </a:p>
          <a:p>
            <a:pPr lvl="1"/>
            <a:r>
              <a:rPr lang="tr-TR" dirty="0" smtClean="0"/>
              <a:t>Geçmişte yapılmış olan rasat ve ölçümlerin sonuçları</a:t>
            </a:r>
          </a:p>
          <a:p>
            <a:pPr lvl="1"/>
            <a:r>
              <a:rPr lang="tr-TR" dirty="0" smtClean="0"/>
              <a:t>Genel bilgilerden üretilmiş ancak uygulamada test edilerek doğrulanmamış türetilmiş veriler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188</a:t>
            </a:fld>
            <a:endParaRPr lang="tr-TR"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361950"/>
            <a:ext cx="10018713" cy="828675"/>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657351"/>
            <a:ext cx="10018713" cy="4133850"/>
          </a:xfrm>
        </p:spPr>
        <p:txBody>
          <a:bodyPr/>
          <a:lstStyle/>
          <a:p>
            <a:pPr>
              <a:buNone/>
            </a:pPr>
            <a:r>
              <a:rPr lang="tr-TR" dirty="0" smtClean="0"/>
              <a:t>	İçerdikleri bilgiler açısından veriler, planlanan faaliyetin tasarımı, yapım ve işletimi konusunda aşağıda örnekleri verilen türde bilgiler içerirler.</a:t>
            </a:r>
          </a:p>
          <a:p>
            <a:pPr lvl="1"/>
            <a:r>
              <a:rPr lang="tr-TR" dirty="0" smtClean="0"/>
              <a:t>Faaliyetin yeri, kirletici madde emisyonların tipleri, sıklık ve şiddetleri</a:t>
            </a:r>
          </a:p>
          <a:p>
            <a:pPr lvl="1"/>
            <a:r>
              <a:rPr lang="tr-TR" dirty="0" smtClean="0"/>
              <a:t>Faaliyetin fiziksel biçimi ve boyutları ile ilgili bilgiler</a:t>
            </a:r>
          </a:p>
          <a:p>
            <a:pPr lvl="1"/>
            <a:r>
              <a:rPr lang="tr-TR" dirty="0" smtClean="0"/>
              <a:t>Faaliyetin neden olduğu ve çevreyi etkileyen unsurlara ilişkin bilgiler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189</a:t>
            </a:fld>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t>Demokrasi</a:t>
            </a:r>
            <a:br>
              <a:rPr lang="tr-TR" sz="2800" b="1" dirty="0"/>
            </a:br>
            <a:endParaRPr lang="tr-TR" dirty="0"/>
          </a:p>
        </p:txBody>
      </p:sp>
      <p:sp>
        <p:nvSpPr>
          <p:cNvPr id="3" name="İçerik Yer Tutucusu 2"/>
          <p:cNvSpPr>
            <a:spLocks noGrp="1"/>
          </p:cNvSpPr>
          <p:nvPr>
            <p:ph idx="1"/>
          </p:nvPr>
        </p:nvSpPr>
        <p:spPr>
          <a:xfrm>
            <a:off x="2589212" y="1280160"/>
            <a:ext cx="8915400" cy="5280660"/>
          </a:xfrm>
        </p:spPr>
        <p:txBody>
          <a:bodyPr>
            <a:normAutofit/>
          </a:bodyPr>
          <a:lstStyle/>
          <a:p>
            <a:pPr marL="0" indent="0">
              <a:lnSpc>
                <a:spcPct val="150000"/>
              </a:lnSpc>
              <a:buNone/>
            </a:pPr>
            <a:r>
              <a:rPr lang="tr-TR" dirty="0" smtClean="0"/>
              <a:t>Çevresel </a:t>
            </a:r>
            <a:r>
              <a:rPr lang="tr-TR" dirty="0"/>
              <a:t>değerlendirmenin, bir ülkede projelere ilişkin karar verme </a:t>
            </a:r>
            <a:r>
              <a:rPr lang="tr-TR" dirty="0" smtClean="0"/>
              <a:t>sürecindeki demokrasi </a:t>
            </a:r>
            <a:r>
              <a:rPr lang="tr-TR" dirty="0"/>
              <a:t>düzeyini yükseltebileceği görülmektedir: </a:t>
            </a:r>
            <a:r>
              <a:rPr lang="tr-TR" dirty="0" smtClean="0"/>
              <a:t>çevresel değerlendirmenin, </a:t>
            </a:r>
            <a:r>
              <a:rPr lang="tr-TR" dirty="0" smtClean="0">
                <a:solidFill>
                  <a:srgbClr val="FF0000"/>
                </a:solidFill>
              </a:rPr>
              <a:t>değişik </a:t>
            </a:r>
            <a:r>
              <a:rPr lang="tr-TR" dirty="0">
                <a:solidFill>
                  <a:srgbClr val="FF0000"/>
                </a:solidFill>
              </a:rPr>
              <a:t>politika alanları </a:t>
            </a:r>
            <a:r>
              <a:rPr lang="tr-TR" dirty="0">
                <a:solidFill>
                  <a:schemeClr val="tx1"/>
                </a:solidFill>
              </a:rPr>
              <a:t>ile</a:t>
            </a:r>
            <a:r>
              <a:rPr lang="tr-TR" dirty="0">
                <a:solidFill>
                  <a:srgbClr val="FF0000"/>
                </a:solidFill>
              </a:rPr>
              <a:t> devletin değişik düzeyleri </a:t>
            </a:r>
            <a:r>
              <a:rPr lang="tr-TR" dirty="0">
                <a:solidFill>
                  <a:schemeClr val="tx1"/>
                </a:solidFill>
              </a:rPr>
              <a:t>ve</a:t>
            </a:r>
            <a:r>
              <a:rPr lang="tr-TR" dirty="0">
                <a:solidFill>
                  <a:srgbClr val="FF0000"/>
                </a:solidFill>
              </a:rPr>
              <a:t> halk</a:t>
            </a:r>
            <a:r>
              <a:rPr lang="tr-TR" dirty="0"/>
              <a:t> katılımı arasında </a:t>
            </a:r>
            <a:r>
              <a:rPr lang="tr-TR" dirty="0" smtClean="0"/>
              <a:t>temin edeceği </a:t>
            </a:r>
            <a:r>
              <a:rPr lang="tr-TR" dirty="0">
                <a:solidFill>
                  <a:srgbClr val="FF0000"/>
                </a:solidFill>
              </a:rPr>
              <a:t>tutarlılık</a:t>
            </a:r>
            <a:r>
              <a:rPr lang="tr-TR" dirty="0"/>
              <a:t> nihai olarak bu </a:t>
            </a:r>
            <a:r>
              <a:rPr lang="tr-TR" dirty="0" smtClean="0"/>
              <a:t>iyileşmeyi sağlayabilir</a:t>
            </a:r>
            <a:r>
              <a:rPr lang="tr-TR" dirty="0"/>
              <a:t>.</a:t>
            </a:r>
          </a:p>
        </p:txBody>
      </p:sp>
      <p:sp>
        <p:nvSpPr>
          <p:cNvPr id="5" name="Slayt Numarası Yer Tutucusu 4"/>
          <p:cNvSpPr>
            <a:spLocks noGrp="1"/>
          </p:cNvSpPr>
          <p:nvPr>
            <p:ph type="sldNum" sz="quarter" idx="12"/>
          </p:nvPr>
        </p:nvSpPr>
        <p:spPr/>
        <p:txBody>
          <a:bodyPr/>
          <a:lstStyle/>
          <a:p>
            <a:fld id="{C676E6CB-A5E6-4CD9-9F90-4ABAD8D55D81}" type="slidenum">
              <a:rPr lang="tr-TR" smtClean="0"/>
              <a:pPr/>
              <a:t>19</a:t>
            </a:fld>
            <a:endParaRPr lang="tr-TR" dirty="0"/>
          </a:p>
        </p:txBody>
      </p:sp>
    </p:spTree>
    <p:extLst>
      <p:ext uri="{BB962C8B-B14F-4D97-AF65-F5344CB8AC3E}">
        <p14:creationId xmlns:p14="http://schemas.microsoft.com/office/powerpoint/2010/main" xmlns="" val="1510008754"/>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777240"/>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892411"/>
            <a:ext cx="10018713" cy="3898790"/>
          </a:xfrm>
        </p:spPr>
        <p:txBody>
          <a:bodyPr>
            <a:normAutofit fontScale="85000" lnSpcReduction="20000"/>
          </a:bodyPr>
          <a:lstStyle/>
          <a:p>
            <a:endParaRPr lang="tr-TR" dirty="0" smtClean="0"/>
          </a:p>
          <a:p>
            <a:pPr>
              <a:buNone/>
            </a:pPr>
            <a:r>
              <a:rPr lang="tr-TR" dirty="0" smtClean="0"/>
              <a:t>	Ayrıca veriler, faaliyetten etkilenecek alandaki çevresel koşulları da tanımlarlar..Bu gruptaki verilere bazı örnekler aşağıda verilmiştir.</a:t>
            </a:r>
          </a:p>
          <a:p>
            <a:pPr lvl="1"/>
            <a:r>
              <a:rPr lang="tr-TR" dirty="0" smtClean="0"/>
              <a:t>Çevrenin mevcut durumunu tanımlamak için seçilen değişkenlerin seçilen konumlardaki değerleri</a:t>
            </a:r>
          </a:p>
          <a:p>
            <a:pPr lvl="1"/>
            <a:r>
              <a:rPr lang="tr-TR" dirty="0" smtClean="0"/>
              <a:t>Çevresel sisteme dıştan gelecek baskılar ve bu baskılara karşı davranışını belirleyen bilgiler</a:t>
            </a:r>
          </a:p>
          <a:p>
            <a:pPr lvl="1"/>
            <a:r>
              <a:rPr lang="tr-TR" dirty="0" smtClean="0"/>
              <a:t>Etkilenenlere ve bunların dağılım ve duyarlığına ilişkin bilgiler</a:t>
            </a:r>
          </a:p>
          <a:p>
            <a:pPr lvl="1"/>
            <a:r>
              <a:rPr lang="tr-TR" dirty="0" smtClean="0"/>
              <a:t>Faaliyeti etkileyebilecek olağanüstü çevresel koşullar</a:t>
            </a:r>
          </a:p>
          <a:p>
            <a:pPr>
              <a:buNone/>
            </a:pPr>
            <a:r>
              <a:rPr lang="tr-TR" dirty="0" smtClean="0"/>
              <a:t>	Verilerin kalitesi, bunları toplamak için kullanılan kaynak miktarı ile doğrudan orantılıdır. Bazı yöntemlerin uygulanabilmesi için eldeki verilerin tek bir veri seti haline getirilmesi; saatlik ölçümlerden günlük ortalamaları içeren zaman serilerinin üretilmesi; </a:t>
            </a:r>
            <a:r>
              <a:rPr lang="tr-TR" dirty="0" err="1" smtClean="0"/>
              <a:t>analog</a:t>
            </a:r>
            <a:r>
              <a:rPr lang="tr-TR" dirty="0" smtClean="0"/>
              <a:t> kayıtlarda bulunan verilerin sayısallaştırılarak bilgisayarlarda kullanılabilir hale getirilmesidir.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190</a:t>
            </a:fld>
            <a:endParaRPr lang="tr-TR"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60457" y="214686"/>
            <a:ext cx="10018713" cy="731520"/>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501140"/>
            <a:ext cx="10018713" cy="4754880"/>
          </a:xfrm>
        </p:spPr>
        <p:txBody>
          <a:bodyPr>
            <a:normAutofit fontScale="92500"/>
          </a:bodyPr>
          <a:lstStyle/>
          <a:p>
            <a:pPr>
              <a:buNone/>
            </a:pPr>
            <a:r>
              <a:rPr lang="tr-TR" b="1" dirty="0" smtClean="0"/>
              <a:t>	b)  Uygulanacak yöntem modellerin kalibrasyonu ve doğrulanması</a:t>
            </a:r>
            <a:endParaRPr lang="tr-TR" dirty="0" smtClean="0"/>
          </a:p>
          <a:p>
            <a:pPr>
              <a:buNone/>
            </a:pPr>
            <a:r>
              <a:rPr lang="tr-TR" dirty="0" smtClean="0"/>
              <a:t>	Modeller genelleştirilmiş matematiksel algoritmalardan oluşur. </a:t>
            </a:r>
          </a:p>
          <a:p>
            <a:pPr>
              <a:buNone/>
            </a:pPr>
            <a:r>
              <a:rPr lang="tr-TR" dirty="0" smtClean="0"/>
              <a:t>	ÇED kapsamında modellerin uygun bir amaç için kullanılmaları, ortam koşullarına uyarlanmaları gerekir. </a:t>
            </a:r>
          </a:p>
          <a:p>
            <a:pPr>
              <a:buNone/>
            </a:pPr>
            <a:r>
              <a:rPr lang="tr-TR" dirty="0" smtClean="0"/>
              <a:t>	Kalibrasyon olarak adlandırılan bu işlem</a:t>
            </a:r>
            <a:r>
              <a:rPr lang="tr-TR" b="1" dirty="0" smtClean="0"/>
              <a:t> </a:t>
            </a:r>
            <a:r>
              <a:rPr lang="tr-TR" dirty="0" smtClean="0"/>
              <a:t>sırasında, modelin ortam için uygun olan</a:t>
            </a:r>
            <a:r>
              <a:rPr lang="tr-TR" b="1" dirty="0" smtClean="0"/>
              <a:t> </a:t>
            </a:r>
            <a:r>
              <a:rPr lang="tr-TR" dirty="0" smtClean="0"/>
              <a:t>parametre değerleri</a:t>
            </a:r>
            <a:r>
              <a:rPr lang="tr-TR" b="1" dirty="0" smtClean="0"/>
              <a:t> (</a:t>
            </a:r>
            <a:r>
              <a:rPr lang="tr-TR" dirty="0" smtClean="0"/>
              <a:t>örn: kimyasal</a:t>
            </a:r>
            <a:r>
              <a:rPr lang="tr-TR" b="1" dirty="0" smtClean="0"/>
              <a:t> </a:t>
            </a:r>
            <a:r>
              <a:rPr lang="tr-TR" dirty="0" smtClean="0"/>
              <a:t>reaksiyon hız katsayıları vb), başlangıç ve sınır koşullarının veriliş biçimleri belirlenir.</a:t>
            </a:r>
          </a:p>
          <a:p>
            <a:pPr>
              <a:buNone/>
            </a:pPr>
            <a:r>
              <a:rPr lang="tr-TR" dirty="0" smtClean="0"/>
              <a:t>	Bazı modeller için parametre değerinin bulunması için standart prosedürler tanımlanmıştır (örn: dispersiyon katsayıları vb). Diğer modellerde parametrelerin arazide veya laboratuarda yapılacak deneylerle saptanması gerekir.</a:t>
            </a:r>
          </a:p>
          <a:p>
            <a:pPr>
              <a:buNone/>
            </a:pPr>
            <a:r>
              <a:rPr lang="tr-TR" dirty="0" smtClean="0"/>
              <a:t>	</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191</a:t>
            </a:fld>
            <a:endParaRPr lang="tr-TR"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746759"/>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767841"/>
            <a:ext cx="10018713" cy="4023360"/>
          </a:xfrm>
        </p:spPr>
        <p:txBody>
          <a:bodyPr/>
          <a:lstStyle/>
          <a:p>
            <a:pPr>
              <a:buNone/>
            </a:pPr>
            <a:r>
              <a:rPr lang="tr-TR" dirty="0" smtClean="0"/>
              <a:t>	Kalibrasyon için geçmişte yapılmış modellerden de yararlanılabilir. Ampirik olan bu yaklaşımda, model çıktılarının gerçekte ölçülmüş çıktılara çeşitli matematiksel teknikler kullanılarak uyarlanması yapılır. Bu uyarlama sırasında parametre değerleri sistematik olarak değiştirilerek, modelin gerçeğe en büyük uyumu gösterdiği parametre değerlerinin elde ettiği parametre amaçlanır.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192</a:t>
            </a:fld>
            <a:endParaRPr lang="tr-TR"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754379"/>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2118361"/>
            <a:ext cx="10018713" cy="3672840"/>
          </a:xfrm>
        </p:spPr>
        <p:txBody>
          <a:bodyPr>
            <a:normAutofit fontScale="85000" lnSpcReduction="20000"/>
          </a:bodyPr>
          <a:lstStyle/>
          <a:p>
            <a:pPr>
              <a:buNone/>
            </a:pPr>
            <a:r>
              <a:rPr lang="tr-TR" b="1" dirty="0" smtClean="0"/>
              <a:t>	c) Uzmanların Kullanımı</a:t>
            </a:r>
            <a:endParaRPr lang="tr-TR" dirty="0" smtClean="0"/>
          </a:p>
          <a:p>
            <a:pPr>
              <a:buNone/>
            </a:pPr>
            <a:r>
              <a:rPr lang="tr-TR" dirty="0" smtClean="0"/>
              <a:t>	</a:t>
            </a:r>
            <a:r>
              <a:rPr lang="tr-TR" dirty="0" err="1" smtClean="0"/>
              <a:t>Formal</a:t>
            </a:r>
            <a:r>
              <a:rPr lang="tr-TR" dirty="0" smtClean="0"/>
              <a:t> modellerin kullanıldığı durumlarda bunlara alternatif olarak uzman görüşlere de başvurulabilir. Basit durumlarda tekbir uzman görüşü olabileceği gibi kapsamlı projelerde farklı uzman gruplarına başvurulur ve farklı görüşler kullanılarak </a:t>
            </a:r>
            <a:r>
              <a:rPr lang="tr-TR" dirty="0" err="1" smtClean="0"/>
              <a:t>kollektif</a:t>
            </a:r>
            <a:r>
              <a:rPr lang="tr-TR" dirty="0" smtClean="0"/>
              <a:t> uzman görüşü oluşturulur. Bu yaklaşımların başarısı aşağıdaki koşullara bağlıdır:</a:t>
            </a:r>
          </a:p>
          <a:p>
            <a:pPr lvl="1"/>
            <a:r>
              <a:rPr lang="tr-TR" dirty="0" smtClean="0"/>
              <a:t>Doğru uzmanların seçilmesi</a:t>
            </a:r>
          </a:p>
          <a:p>
            <a:pPr lvl="1"/>
            <a:r>
              <a:rPr lang="tr-TR" dirty="0" smtClean="0"/>
              <a:t>Uzmanlara doğru ve eksiksiz bilginin sunulması</a:t>
            </a:r>
          </a:p>
          <a:p>
            <a:pPr lvl="1"/>
            <a:r>
              <a:rPr lang="tr-TR" dirty="0" smtClean="0"/>
              <a:t>Doğru soruların sorulması</a:t>
            </a:r>
          </a:p>
          <a:p>
            <a:pPr lvl="1"/>
            <a:r>
              <a:rPr lang="tr-TR" dirty="0" smtClean="0"/>
              <a:t>Uzmanların ulaştıkları sonuçlan kolay ve anlaşılabilir bir biçimde ifade etmeleri</a:t>
            </a:r>
          </a:p>
          <a:p>
            <a:pPr lvl="1"/>
            <a:r>
              <a:rPr lang="tr-TR" dirty="0" smtClean="0"/>
              <a:t>Uzman sistem uygulamaları, pek çok alanda olduğu gibi, çevresel problemlerin çözümünde de giderek yaygınlaşmaktadır.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193</a:t>
            </a:fld>
            <a:endParaRPr lang="tr-TR"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731519"/>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775460"/>
            <a:ext cx="10018713" cy="4198619"/>
          </a:xfrm>
        </p:spPr>
        <p:txBody>
          <a:bodyPr>
            <a:normAutofit fontScale="85000" lnSpcReduction="20000"/>
          </a:bodyPr>
          <a:lstStyle/>
          <a:p>
            <a:pPr>
              <a:buNone/>
            </a:pPr>
            <a:r>
              <a:rPr lang="tr-TR" b="1" dirty="0" smtClean="0"/>
              <a:t>	d) Sonuçların kalitelerinin irdelenmesi</a:t>
            </a:r>
            <a:endParaRPr lang="tr-TR" dirty="0" smtClean="0"/>
          </a:p>
          <a:p>
            <a:pPr>
              <a:buNone/>
            </a:pPr>
            <a:r>
              <a:rPr lang="tr-TR" dirty="0" smtClean="0"/>
              <a:t>	ÇED kapsamında elde edilen bilgi ve sonuçların doğru olarak değerlendirilebilmesi için karar mercii ve diğer kullanıcıların bu sonuçların ne derece doğru ve güvenilir oldukları konusunda bilgilendirilmeleri gerekir</a:t>
            </a:r>
          </a:p>
          <a:p>
            <a:pPr lvl="1"/>
            <a:r>
              <a:rPr lang="tr-TR" dirty="0" smtClean="0"/>
              <a:t>Bu bilgilendirme aşağıdaki öğeleri içermelidir.</a:t>
            </a:r>
          </a:p>
          <a:p>
            <a:pPr lvl="1"/>
            <a:r>
              <a:rPr lang="tr-TR" dirty="0" smtClean="0"/>
              <a:t>Etkilerin değişim aralığı nedir? </a:t>
            </a:r>
          </a:p>
          <a:p>
            <a:pPr lvl="1"/>
            <a:r>
              <a:rPr lang="tr-TR" dirty="0" smtClean="0"/>
              <a:t>Kestirim içerikleri hata hangi mertebededir?</a:t>
            </a:r>
          </a:p>
          <a:p>
            <a:pPr lvl="1"/>
            <a:r>
              <a:rPr lang="tr-TR" dirty="0" smtClean="0"/>
              <a:t>Kestirimlerde hatalar aşağıdaki unsurlardan kaynaklanabilir:</a:t>
            </a:r>
          </a:p>
          <a:p>
            <a:pPr lvl="1"/>
            <a:r>
              <a:rPr lang="tr-TR" dirty="0" smtClean="0"/>
              <a:t>Modellemede çevrenin tanımına göre yapılan hatalar( başlangıç ve sınır koşulları gibi),</a:t>
            </a:r>
          </a:p>
          <a:p>
            <a:pPr lvl="1"/>
            <a:r>
              <a:rPr lang="tr-TR" dirty="0" smtClean="0"/>
              <a:t>Kestirim yönteminin kullanımına ilişkin / olarak başlangıçta yapılan varsayımlardan kaynaklanan hatalar,	</a:t>
            </a:r>
          </a:p>
          <a:p>
            <a:pPr lvl="1"/>
            <a:r>
              <a:rPr lang="tr-TR" dirty="0" smtClean="0"/>
              <a:t>Faaliyet veya çevreye girdi verilerinde mevcut olabilecek hatalar,</a:t>
            </a:r>
          </a:p>
          <a:p>
            <a:pPr lvl="1"/>
            <a:r>
              <a:rPr lang="tr-TR" dirty="0" smtClean="0"/>
              <a:t>Basit hesap hataları</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194</a:t>
            </a:fld>
            <a:endParaRPr lang="tr-TR"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685799"/>
          </a:xfrm>
        </p:spPr>
        <p:txBody>
          <a:bodyPr>
            <a:normAutofit fontScale="90000"/>
          </a:bodyPr>
          <a:lstStyle/>
          <a:p>
            <a:r>
              <a:rPr lang="tr-TR" dirty="0" smtClean="0"/>
              <a:t>KESTİRİM YÖNTEMLERİ</a:t>
            </a:r>
            <a:endParaRPr lang="tr-TR" dirty="0"/>
          </a:p>
        </p:txBody>
      </p:sp>
      <p:sp>
        <p:nvSpPr>
          <p:cNvPr id="3" name="2 İçerik Yer Tutucusu"/>
          <p:cNvSpPr>
            <a:spLocks noGrp="1"/>
          </p:cNvSpPr>
          <p:nvPr>
            <p:ph idx="1"/>
          </p:nvPr>
        </p:nvSpPr>
        <p:spPr>
          <a:xfrm>
            <a:off x="1491930" y="1775460"/>
            <a:ext cx="10018713" cy="4450080"/>
          </a:xfrm>
        </p:spPr>
        <p:txBody>
          <a:bodyPr>
            <a:normAutofit fontScale="92500" lnSpcReduction="20000"/>
          </a:bodyPr>
          <a:lstStyle/>
          <a:p>
            <a:pPr>
              <a:buNone/>
            </a:pPr>
            <a:r>
              <a:rPr lang="tr-TR" dirty="0" smtClean="0"/>
              <a:t>	Belirli bir yöntemin özünden kaynaklanan temeldeki hataların belirlenmesi mümkün değildir. Bu tür hatalar ancak faaliyetin gerçekleştikten sonra yapılacak ölçümlerle belirlenebilir. Model uzmanı, hangi yöntemin hangi çevresel koşullar</a:t>
            </a:r>
            <a:r>
              <a:rPr lang="tr-TR" b="1" dirty="0" smtClean="0"/>
              <a:t> </a:t>
            </a:r>
            <a:r>
              <a:rPr lang="tr-TR" dirty="0" smtClean="0"/>
              <a:t>altında doğru sonuçlar vereceği konusundaki kararını daha önceki deneyimine dayanarak verebilir. Burada irdelenmesi gereken</a:t>
            </a:r>
            <a:r>
              <a:rPr lang="tr-TR" b="1" dirty="0" smtClean="0"/>
              <a:t> önemli</a:t>
            </a:r>
            <a:r>
              <a:rPr lang="tr-TR" dirty="0" smtClean="0"/>
              <a:t> hususlar aşağıda verilmiştir:</a:t>
            </a:r>
          </a:p>
          <a:p>
            <a:pPr lvl="1"/>
            <a:r>
              <a:rPr lang="tr-TR" dirty="0" smtClean="0"/>
              <a:t>Kullanılan yöntem ve model geçmişteki uygulamalarında ne derece tutarlı ve güvenilir sonuçlar üretmiştir?</a:t>
            </a:r>
          </a:p>
          <a:p>
            <a:pPr lvl="1"/>
            <a:r>
              <a:rPr lang="tr-TR" dirty="0" smtClean="0"/>
              <a:t>Model, genelde gerçekten yüksek veya düşük değerler üretene eğiliminde midir?</a:t>
            </a:r>
          </a:p>
          <a:p>
            <a:pPr lvl="1"/>
            <a:r>
              <a:rPr lang="tr-TR" dirty="0" smtClean="0"/>
              <a:t>Yöntemin uygulandığı koşullar, duyarlılığını nasıl etkilemektedir?</a:t>
            </a:r>
          </a:p>
          <a:p>
            <a:pPr lvl="1"/>
            <a:r>
              <a:rPr lang="tr-TR" dirty="0" smtClean="0"/>
              <a:t>Uzmanların kullanılması durumunda bu kişilerin kimlikleri eğitimleri, bağlı oldukları kuruluş, deneyimleri, yayınları, bu yayınların evrensel standartlardaki yeri, bilim camiasındaki saygınlıkları, daha önce katılmış olduğu ÇED çalışmalarındaki performansı ve en önemlisi verdikleri uzman görüşünün uzmanlık alanları ile gerçekten ilgisinin olup olmadığı konusunda imgeler taşır.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195</a:t>
            </a:fld>
            <a:endParaRPr lang="tr-TR"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739139"/>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668780"/>
            <a:ext cx="10018713" cy="4549139"/>
          </a:xfrm>
        </p:spPr>
        <p:txBody>
          <a:bodyPr>
            <a:normAutofit/>
          </a:bodyPr>
          <a:lstStyle/>
          <a:p>
            <a:pPr>
              <a:buNone/>
            </a:pPr>
            <a:r>
              <a:rPr lang="tr-TR" b="1" dirty="0" smtClean="0"/>
              <a:t>7. Sonuçların Organizasyonu Ve Sunumu</a:t>
            </a:r>
            <a:endParaRPr lang="tr-TR" dirty="0" smtClean="0"/>
          </a:p>
          <a:p>
            <a:pPr>
              <a:buNone/>
            </a:pPr>
            <a:r>
              <a:rPr lang="tr-TR" b="1" dirty="0" smtClean="0"/>
              <a:t>A) ÇED RAPORU</a:t>
            </a:r>
            <a:r>
              <a:rPr lang="tr-TR" dirty="0" smtClean="0"/>
              <a:t>: ÇED sürecinin en önemli ürünü ÇED raporudur. Rapor iki farklı kullanıcıya hitap eder:</a:t>
            </a:r>
          </a:p>
          <a:p>
            <a:pPr>
              <a:buNone/>
            </a:pPr>
            <a:r>
              <a:rPr lang="tr-TR" b="1" dirty="0" smtClean="0"/>
              <a:t>	Karar verici merci:</a:t>
            </a:r>
            <a:r>
              <a:rPr lang="tr-TR" dirty="0" smtClean="0"/>
              <a:t> ÇED raporu karar vermeye yetkili merci için temel dayanak ve çıkış noktasıdır.</a:t>
            </a:r>
          </a:p>
          <a:p>
            <a:pPr>
              <a:buNone/>
            </a:pPr>
            <a:r>
              <a:rPr lang="tr-TR" dirty="0" smtClean="0"/>
              <a:t>	Yetkili merciinin rapordan beklediği hususlar şunlardır:</a:t>
            </a:r>
          </a:p>
          <a:p>
            <a:pPr algn="just"/>
            <a:r>
              <a:rPr lang="tr-TR" dirty="0" smtClean="0"/>
              <a:t>Karara yönelik temel hususların raporda eksiksiz olarak bulunması gerekir,</a:t>
            </a:r>
          </a:p>
          <a:p>
            <a:pPr algn="just"/>
            <a:r>
              <a:rPr lang="tr-TR" dirty="0" smtClean="0"/>
              <a:t>Rapordaki bilgiler verilecek kararda doğrudan doğruya etkili olmalıdır, </a:t>
            </a:r>
          </a:p>
          <a:p>
            <a:pPr algn="just"/>
            <a:r>
              <a:rPr lang="tr-TR" dirty="0" smtClean="0"/>
              <a:t>Rapor açık ve kolayca anlaşılabilir bir sunum şekline ve dile sahip olmalıdır.</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196</a:t>
            </a:fld>
            <a:endParaRPr lang="tr-TR"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1"/>
            <a:ext cx="10018713" cy="701040"/>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645920"/>
            <a:ext cx="10018713" cy="4541519"/>
          </a:xfrm>
        </p:spPr>
        <p:txBody>
          <a:bodyPr>
            <a:normAutofit fontScale="92500"/>
          </a:bodyPr>
          <a:lstStyle/>
          <a:p>
            <a:pPr>
              <a:buNone/>
            </a:pPr>
            <a:r>
              <a:rPr lang="tr-TR" b="1" dirty="0" smtClean="0"/>
              <a:t>	Diğer İlgililer:</a:t>
            </a:r>
            <a:r>
              <a:rPr lang="tr-TR" dirty="0" smtClean="0"/>
              <a:t> ÇED raporu karar mercii dışında pek çok tarafı da yakından ilgilendirmektedir (yerel halk, siyasiler vb).</a:t>
            </a:r>
          </a:p>
          <a:p>
            <a:pPr>
              <a:buNone/>
            </a:pPr>
            <a:r>
              <a:rPr lang="tr-TR" dirty="0" smtClean="0"/>
              <a:t>	ÇED raporlarında çoğu zaman gerçekten önemli mevzulara değinilmediği ve yukarıda belirtilen kullanıcıların beklentilerini yansıtmadığı görülmektedir. Bunun sonucunda gereksiz zaman kayıpları yaşanır. Bunun önüne geçebilmek İçin ÇED başlangıçtan itibaren şeffaf bir</a:t>
            </a:r>
            <a:r>
              <a:rPr lang="tr-TR" b="1" dirty="0" smtClean="0"/>
              <a:t> </a:t>
            </a:r>
            <a:r>
              <a:rPr lang="tr-TR" dirty="0" smtClean="0"/>
              <a:t>biçimde yürütülmesi</a:t>
            </a:r>
            <a:r>
              <a:rPr lang="tr-TR" b="1" dirty="0" smtClean="0"/>
              <a:t> </a:t>
            </a:r>
            <a:r>
              <a:rPr lang="tr-TR" dirty="0" smtClean="0"/>
              <a:t>özellikle proje sahibi ve karar verici mercii çalışmanın her aşamasında bilgilendirilmektedir. Böylece,</a:t>
            </a:r>
          </a:p>
          <a:p>
            <a:pPr lvl="1" algn="just"/>
            <a:r>
              <a:rPr lang="tr-TR" dirty="0" smtClean="0"/>
              <a:t>Çalışma sırasında ortaya çıkan bilgiler ve bulgular doğrultusunda faaliyete yön verilebilir,</a:t>
            </a:r>
          </a:p>
          <a:p>
            <a:pPr lvl="1" algn="just"/>
            <a:r>
              <a:rPr lang="tr-TR" dirty="0" smtClean="0"/>
              <a:t>Çevresel etkileri minimize edecek faaliyet alternatiflerinin tanımlanması,</a:t>
            </a:r>
          </a:p>
          <a:p>
            <a:pPr lvl="1" algn="just"/>
            <a:r>
              <a:rPr lang="tr-TR" dirty="0" smtClean="0"/>
              <a:t>Karar verici merci yukarda tanımlanan diğer ilgili tarafların beklentileri doğrultusunda rapor ayrıntılarının, incelenecek çevresel öğelerin sunum şeklinin netleştirilmesi mümkün olur. </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197</a:t>
            </a:fld>
            <a:endParaRPr lang="tr-TR"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716279"/>
          </a:xfrm>
        </p:spPr>
        <p:txBody>
          <a:bodyPr>
            <a:normAutofit/>
          </a:bodyPr>
          <a:lstStyle/>
          <a:p>
            <a:r>
              <a:rPr lang="tr-TR" dirty="0" smtClean="0"/>
              <a:t>KESTİRİM YÖNTEMLERİ</a:t>
            </a:r>
            <a:endParaRPr lang="tr-TR" dirty="0"/>
          </a:p>
        </p:txBody>
      </p:sp>
      <p:sp>
        <p:nvSpPr>
          <p:cNvPr id="3" name="2 İçerik Yer Tutucusu"/>
          <p:cNvSpPr>
            <a:spLocks noGrp="1"/>
          </p:cNvSpPr>
          <p:nvPr>
            <p:ph idx="1"/>
          </p:nvPr>
        </p:nvSpPr>
        <p:spPr>
          <a:xfrm>
            <a:off x="1484310" y="1638301"/>
            <a:ext cx="10018713" cy="4152900"/>
          </a:xfrm>
        </p:spPr>
        <p:txBody>
          <a:bodyPr/>
          <a:lstStyle/>
          <a:p>
            <a:pPr>
              <a:buNone/>
            </a:pPr>
            <a:r>
              <a:rPr lang="tr-TR" dirty="0" smtClean="0"/>
              <a:t>Sonuçların Sunulması Aşamasında İşlem Basamakları</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198</a:t>
            </a:fld>
            <a:endParaRPr lang="tr-TR" dirty="0"/>
          </a:p>
        </p:txBody>
      </p:sp>
      <p:graphicFrame>
        <p:nvGraphicFramePr>
          <p:cNvPr id="5" name="4 Tablo"/>
          <p:cNvGraphicFramePr>
            <a:graphicFrameLocks noGrp="1"/>
          </p:cNvGraphicFramePr>
          <p:nvPr/>
        </p:nvGraphicFramePr>
        <p:xfrm>
          <a:off x="1999613" y="2428875"/>
          <a:ext cx="8744586" cy="3629024"/>
        </p:xfrm>
        <a:graphic>
          <a:graphicData uri="http://schemas.openxmlformats.org/drawingml/2006/table">
            <a:tbl>
              <a:tblPr firstRow="1" bandRow="1">
                <a:tableStyleId>{5940675A-B579-460E-94D1-54222C63F5DA}</a:tableStyleId>
              </a:tblPr>
              <a:tblGrid>
                <a:gridCol w="4372293"/>
                <a:gridCol w="4372293"/>
              </a:tblGrid>
              <a:tr h="907256">
                <a:tc gridSpan="2">
                  <a:txBody>
                    <a:bodyPr/>
                    <a:lstStyle/>
                    <a:p>
                      <a:pPr marL="1219200" indent="-419100" algn="ctr">
                        <a:lnSpc>
                          <a:spcPts val="1225"/>
                        </a:lnSpc>
                        <a:spcBef>
                          <a:spcPts val="3900"/>
                        </a:spcBef>
                        <a:spcAft>
                          <a:spcPts val="0"/>
                        </a:spcAft>
                      </a:pPr>
                      <a:r>
                        <a:rPr lang="tr-TR" sz="1400" dirty="0"/>
                        <a:t>SONUÇLARIN YORUMLANMASI VE SUNULMASI</a:t>
                      </a:r>
                      <a:endParaRPr lang="tr-TR" sz="1400" dirty="0">
                        <a:solidFill>
                          <a:schemeClr val="tx1"/>
                        </a:solidFill>
                        <a:latin typeface="Times New Roman"/>
                        <a:ea typeface="Times New Roman"/>
                      </a:endParaRPr>
                    </a:p>
                  </a:txBody>
                  <a:tcPr marL="6350" marR="6350" marT="0" marB="0" anchor="ctr"/>
                </a:tc>
                <a:tc hMerge="1">
                  <a:txBody>
                    <a:bodyPr/>
                    <a:lstStyle/>
                    <a:p>
                      <a:endParaRPr lang="tr-TR"/>
                    </a:p>
                  </a:txBody>
                  <a:tcPr/>
                </a:tc>
              </a:tr>
              <a:tr h="907256">
                <a:tc>
                  <a:txBody>
                    <a:bodyPr/>
                    <a:lstStyle/>
                    <a:p>
                      <a:pPr marL="1270000" indent="-419100" algn="just">
                        <a:lnSpc>
                          <a:spcPts val="1225"/>
                        </a:lnSpc>
                        <a:spcBef>
                          <a:spcPts val="3900"/>
                        </a:spcBef>
                        <a:spcAft>
                          <a:spcPts val="0"/>
                        </a:spcAft>
                      </a:pPr>
                      <a:r>
                        <a:rPr lang="tr-TR" sz="1400" dirty="0"/>
                        <a:t>İşlemler</a:t>
                      </a:r>
                      <a:endParaRPr lang="tr-TR" sz="1400" dirty="0">
                        <a:latin typeface="Times New Roman"/>
                        <a:ea typeface="Times New Roman"/>
                      </a:endParaRPr>
                    </a:p>
                  </a:txBody>
                  <a:tcPr marL="6350" marR="6350" marT="0" marB="0" anchor="ctr"/>
                </a:tc>
                <a:tc>
                  <a:txBody>
                    <a:bodyPr/>
                    <a:lstStyle/>
                    <a:p>
                      <a:pPr marL="1231900" indent="-419100" algn="just">
                        <a:lnSpc>
                          <a:spcPts val="1225"/>
                        </a:lnSpc>
                        <a:spcBef>
                          <a:spcPts val="3900"/>
                        </a:spcBef>
                        <a:spcAft>
                          <a:spcPts val="0"/>
                        </a:spcAft>
                      </a:pPr>
                      <a:r>
                        <a:rPr lang="tr-TR" sz="1400" dirty="0"/>
                        <a:t>Sonuçlar</a:t>
                      </a:r>
                      <a:endParaRPr lang="tr-TR" sz="1400" dirty="0">
                        <a:latin typeface="Times New Roman"/>
                        <a:ea typeface="Times New Roman"/>
                      </a:endParaRPr>
                    </a:p>
                  </a:txBody>
                  <a:tcPr marL="6350" marR="6350" marT="0" marB="0" anchor="ctr"/>
                </a:tc>
              </a:tr>
              <a:tr h="907256">
                <a:tc>
                  <a:txBody>
                    <a:bodyPr/>
                    <a:lstStyle/>
                    <a:p>
                      <a:pPr indent="-419100" algn="just">
                        <a:lnSpc>
                          <a:spcPts val="1200"/>
                        </a:lnSpc>
                        <a:spcBef>
                          <a:spcPts val="3900"/>
                        </a:spcBef>
                        <a:spcAft>
                          <a:spcPts val="0"/>
                        </a:spcAft>
                      </a:pPr>
                      <a:r>
                        <a:rPr lang="tr-TR" sz="1400" dirty="0"/>
                        <a:t>Kestirimi yapılan etkilerin </a:t>
                      </a:r>
                      <a:r>
                        <a:rPr lang="tr-TR" sz="1400" dirty="0" smtClean="0"/>
                        <a:t>ön </a:t>
                      </a:r>
                      <a:r>
                        <a:rPr lang="tr-TR" sz="1400" dirty="0"/>
                        <a:t>değerlendirilmesi</a:t>
                      </a:r>
                      <a:endParaRPr lang="tr-TR" sz="1400" dirty="0">
                        <a:latin typeface="Times New Roman"/>
                        <a:ea typeface="Times New Roman"/>
                      </a:endParaRPr>
                    </a:p>
                  </a:txBody>
                  <a:tcPr marL="6350" marR="6350" marT="0" marB="0" anchor="ctr"/>
                </a:tc>
                <a:tc>
                  <a:txBody>
                    <a:bodyPr/>
                    <a:lstStyle/>
                    <a:p>
                      <a:pPr indent="-419100" algn="just">
                        <a:lnSpc>
                          <a:spcPts val="1225"/>
                        </a:lnSpc>
                        <a:spcBef>
                          <a:spcPts val="3900"/>
                        </a:spcBef>
                        <a:spcAft>
                          <a:spcPts val="0"/>
                        </a:spcAft>
                      </a:pPr>
                      <a:r>
                        <a:rPr lang="tr-TR" sz="1400" dirty="0"/>
                        <a:t>Çevresel hedeflere uyum veya çelişki belirlenmesine yönelik beyanlar</a:t>
                      </a:r>
                      <a:endParaRPr lang="tr-TR" sz="1400" dirty="0">
                        <a:latin typeface="Times New Roman"/>
                        <a:ea typeface="Times New Roman"/>
                      </a:endParaRPr>
                    </a:p>
                  </a:txBody>
                  <a:tcPr marL="6350" marR="6350" marT="0" marB="0" anchor="ctr"/>
                </a:tc>
              </a:tr>
              <a:tr h="907256">
                <a:tc>
                  <a:txBody>
                    <a:bodyPr/>
                    <a:lstStyle/>
                    <a:p>
                      <a:pPr indent="-419100" algn="just">
                        <a:lnSpc>
                          <a:spcPts val="1225"/>
                        </a:lnSpc>
                        <a:spcBef>
                          <a:spcPts val="3900"/>
                        </a:spcBef>
                        <a:spcAft>
                          <a:spcPts val="0"/>
                        </a:spcAft>
                      </a:pPr>
                      <a:r>
                        <a:rPr lang="tr-TR" sz="1400"/>
                        <a:t>Karar verici merci veya diğer bilgi gereksin için sonuçların hazırlanması ve sunumu</a:t>
                      </a:r>
                      <a:endParaRPr lang="tr-TR" sz="1400">
                        <a:latin typeface="Times New Roman"/>
                        <a:ea typeface="Times New Roman"/>
                      </a:endParaRPr>
                    </a:p>
                  </a:txBody>
                  <a:tcPr marL="6350" marR="6350" marT="0" marB="0" anchor="ctr"/>
                </a:tc>
                <a:tc>
                  <a:txBody>
                    <a:bodyPr/>
                    <a:lstStyle/>
                    <a:p>
                      <a:pPr indent="-419100" algn="just">
                        <a:lnSpc>
                          <a:spcPts val="1225"/>
                        </a:lnSpc>
                        <a:spcBef>
                          <a:spcPts val="3900"/>
                        </a:spcBef>
                        <a:spcAft>
                          <a:spcPts val="0"/>
                        </a:spcAft>
                      </a:pPr>
                      <a:r>
                        <a:rPr lang="tr-TR" sz="1400" dirty="0"/>
                        <a:t>ÇED raporu</a:t>
                      </a:r>
                      <a:endParaRPr lang="tr-TR" sz="1400" dirty="0">
                        <a:latin typeface="Times New Roman"/>
                        <a:ea typeface="Times New Roman"/>
                      </a:endParaRPr>
                    </a:p>
                  </a:txBody>
                  <a:tcPr marL="6350" marR="6350" marT="0" marB="0" anchor="ctr"/>
                </a:tc>
              </a:tr>
            </a:tbl>
          </a:graphicData>
        </a:graphic>
      </p:graphicFrame>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6211" y="304801"/>
            <a:ext cx="10018713" cy="762000"/>
          </a:xfrm>
        </p:spPr>
        <p:txBody>
          <a:bodyPr/>
          <a:lstStyle/>
          <a:p>
            <a:r>
              <a:rPr lang="tr-TR" dirty="0" smtClean="0"/>
              <a:t>KESTİRİM YÖNTEMLERİ</a:t>
            </a:r>
            <a:endParaRPr lang="tr-TR" dirty="0"/>
          </a:p>
        </p:txBody>
      </p:sp>
      <p:sp>
        <p:nvSpPr>
          <p:cNvPr id="3" name="2 İçerik Yer Tutucusu"/>
          <p:cNvSpPr>
            <a:spLocks noGrp="1"/>
          </p:cNvSpPr>
          <p:nvPr>
            <p:ph idx="1"/>
          </p:nvPr>
        </p:nvSpPr>
        <p:spPr>
          <a:xfrm>
            <a:off x="1484310" y="1257300"/>
            <a:ext cx="10018713" cy="4876799"/>
          </a:xfrm>
        </p:spPr>
        <p:txBody>
          <a:bodyPr/>
          <a:lstStyle/>
          <a:p>
            <a:pPr>
              <a:buNone/>
            </a:pPr>
            <a:r>
              <a:rPr lang="tr-TR" b="1" dirty="0" smtClean="0"/>
              <a:t>	B) SONUÇLARIN SUNUMU:</a:t>
            </a:r>
            <a:endParaRPr lang="tr-TR" dirty="0" smtClean="0"/>
          </a:p>
          <a:p>
            <a:pPr>
              <a:buNone/>
            </a:pPr>
            <a:r>
              <a:rPr lang="tr-TR" dirty="0" smtClean="0"/>
              <a:t>	ÇED rapora kısa, teknik olmayan ve sadece karar vermeye yönelik bir dokümandır. Ancak ayrıntılı teknik ve bilimsel çalışmalar, uzman incelemesine açık olmak üzere, raporun ekinde bulunmalıdır.</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199</a:t>
            </a:fld>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a:t>ÇEVRESEL ETKİ </a:t>
            </a:r>
            <a:r>
              <a:rPr lang="tr-TR" sz="2400" b="1" dirty="0" smtClean="0"/>
              <a:t>DEĞERLENDİRMESİNİN TARİHÇESİ VE GELİŞİMİ</a:t>
            </a:r>
            <a:endParaRPr lang="tr-TR" sz="2400" b="1" dirty="0"/>
          </a:p>
        </p:txBody>
      </p:sp>
      <p:sp>
        <p:nvSpPr>
          <p:cNvPr id="3" name="İçerik Yer Tutucusu 2"/>
          <p:cNvSpPr>
            <a:spLocks noGrp="1"/>
          </p:cNvSpPr>
          <p:nvPr>
            <p:ph idx="1"/>
          </p:nvPr>
        </p:nvSpPr>
        <p:spPr/>
        <p:txBody>
          <a:bodyPr/>
          <a:lstStyle/>
          <a:p>
            <a:r>
              <a:rPr lang="tr-TR" cap="none" dirty="0" smtClean="0"/>
              <a:t>Doğal kaynak kullanımı, Nüfus Artışı, Kentleşme, Sanayileşme sonucu…</a:t>
            </a:r>
          </a:p>
          <a:p>
            <a:r>
              <a:rPr lang="tr-TR" cap="none" dirty="0"/>
              <a:t>1950 </a:t>
            </a:r>
            <a:r>
              <a:rPr lang="tr-TR" cap="none" dirty="0" smtClean="0"/>
              <a:t>yıllarında, Çeşitli projelerin olumsuz çevresel etkileri ortaya çıkınca «Çevre Bilinci» doğmaya başladı. </a:t>
            </a:r>
          </a:p>
          <a:p>
            <a:r>
              <a:rPr lang="tr-TR" cap="none" dirty="0" smtClean="0"/>
              <a:t>Çevre Bilincinin oluşumuyla baskı grupları oluştu, çevre sorunları kamuoyu gündemine taşındı.</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2</a:t>
            </a:fld>
            <a:endParaRPr lang="tr-TR" dirty="0"/>
          </a:p>
        </p:txBody>
      </p:sp>
    </p:spTree>
    <p:extLst>
      <p:ext uri="{BB962C8B-B14F-4D97-AF65-F5344CB8AC3E}">
        <p14:creationId xmlns:p14="http://schemas.microsoft.com/office/powerpoint/2010/main" xmlns="" val="32885383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ÇED</a:t>
            </a:r>
            <a:endParaRPr lang="tr-TR" dirty="0"/>
          </a:p>
        </p:txBody>
      </p:sp>
      <p:sp>
        <p:nvSpPr>
          <p:cNvPr id="3" name="İçerik Yer Tutucusu 2"/>
          <p:cNvSpPr>
            <a:spLocks noGrp="1"/>
          </p:cNvSpPr>
          <p:nvPr>
            <p:ph idx="1"/>
          </p:nvPr>
        </p:nvSpPr>
        <p:spPr>
          <a:xfrm>
            <a:off x="1484310" y="2438399"/>
            <a:ext cx="10018713" cy="3124201"/>
          </a:xfrm>
        </p:spPr>
        <p:txBody>
          <a:bodyPr/>
          <a:lstStyle/>
          <a:p>
            <a:pPr marL="0" indent="0" algn="just">
              <a:buNone/>
            </a:pPr>
            <a:r>
              <a:rPr lang="tr-TR" dirty="0" smtClean="0"/>
              <a:t>Gerçekleştirilmesi planlanan projelerin çevreye olabilecek </a:t>
            </a:r>
            <a:r>
              <a:rPr lang="tr-TR" dirty="0" smtClean="0">
                <a:solidFill>
                  <a:srgbClr val="FF0000"/>
                </a:solidFill>
              </a:rPr>
              <a:t>olumlu</a:t>
            </a:r>
            <a:r>
              <a:rPr lang="tr-TR" dirty="0" smtClean="0"/>
              <a:t> ve </a:t>
            </a:r>
            <a:r>
              <a:rPr lang="tr-TR" dirty="0" smtClean="0">
                <a:solidFill>
                  <a:srgbClr val="FF0000"/>
                </a:solidFill>
              </a:rPr>
              <a:t>olumsuz</a:t>
            </a:r>
            <a:r>
              <a:rPr lang="tr-TR" dirty="0" smtClean="0"/>
              <a:t> etkilerinin belirlenmesinde, olumsuz yöndeki etkilerin önlenmesi ya da çevreye zarar vermeyecek ölçüde en aza indirilmesi için alınacak önlemlerin, seçilen yer ile teknoloji alternatiflerinin belirlenerek değerlendirilmesinde ve projelerin uygulanmasının izlenmesi ve denetlenmesidir. </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20</a:t>
            </a:fld>
            <a:endParaRPr lang="tr-TR" dirty="0"/>
          </a:p>
        </p:txBody>
      </p:sp>
    </p:spTree>
    <p:extLst>
      <p:ext uri="{BB962C8B-B14F-4D97-AF65-F5344CB8AC3E}">
        <p14:creationId xmlns:p14="http://schemas.microsoft.com/office/powerpoint/2010/main" xmlns="" val="1372846149"/>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1512888" y="1057272"/>
          <a:ext cx="10018712" cy="5124451"/>
        </p:xfrm>
        <a:graphic>
          <a:graphicData uri="http://schemas.openxmlformats.org/drawingml/2006/table">
            <a:tbl>
              <a:tblPr firstRow="1" bandRow="1">
                <a:tableStyleId>{5940675A-B579-460E-94D1-54222C63F5DA}</a:tableStyleId>
              </a:tblPr>
              <a:tblGrid>
                <a:gridCol w="10018712"/>
              </a:tblGrid>
              <a:tr h="474411">
                <a:tc>
                  <a:txBody>
                    <a:bodyPr/>
                    <a:lstStyle/>
                    <a:p>
                      <a:pPr indent="-419100" algn="ctr">
                        <a:lnSpc>
                          <a:spcPct val="150000"/>
                        </a:lnSpc>
                        <a:spcBef>
                          <a:spcPts val="600"/>
                        </a:spcBef>
                        <a:spcAft>
                          <a:spcPts val="600"/>
                        </a:spcAft>
                      </a:pPr>
                      <a:r>
                        <a:rPr lang="tr-TR" sz="1600" b="1" dirty="0"/>
                        <a:t>ÇED RAPORUNDA BULUNMASI GEREKEN BİLGİLER</a:t>
                      </a:r>
                      <a:endParaRPr lang="tr-TR" sz="1600" b="1" dirty="0">
                        <a:solidFill>
                          <a:schemeClr val="tx1"/>
                        </a:solidFill>
                        <a:latin typeface="Times New Roman"/>
                        <a:ea typeface="Times New Roman"/>
                      </a:endParaRPr>
                    </a:p>
                  </a:txBody>
                  <a:tcPr marL="68580" marR="68580" marT="0" marB="0"/>
                </a:tc>
              </a:tr>
              <a:tr h="474411">
                <a:tc>
                  <a:txBody>
                    <a:bodyPr/>
                    <a:lstStyle/>
                    <a:p>
                      <a:pPr indent="-419100" algn="just">
                        <a:lnSpc>
                          <a:spcPct val="150000"/>
                        </a:lnSpc>
                        <a:spcBef>
                          <a:spcPts val="600"/>
                        </a:spcBef>
                        <a:spcAft>
                          <a:spcPts val="600"/>
                        </a:spcAft>
                      </a:pPr>
                      <a:r>
                        <a:rPr lang="tr-TR" sz="1200" dirty="0"/>
                        <a:t>Üzerinde ayrıntılı çalışma yapılan önemli etkilerin seçim nedenleri;</a:t>
                      </a:r>
                      <a:endParaRPr lang="tr-TR" sz="1200" dirty="0">
                        <a:solidFill>
                          <a:schemeClr val="tx1"/>
                        </a:solidFill>
                        <a:latin typeface="Times New Roman"/>
                        <a:ea typeface="Times New Roman"/>
                      </a:endParaRPr>
                    </a:p>
                  </a:txBody>
                  <a:tcPr marL="68580" marR="68580" marT="0" marB="0"/>
                </a:tc>
              </a:tr>
              <a:tr h="474411">
                <a:tc>
                  <a:txBody>
                    <a:bodyPr/>
                    <a:lstStyle/>
                    <a:p>
                      <a:pPr indent="-419100" algn="just">
                        <a:lnSpc>
                          <a:spcPct val="150000"/>
                        </a:lnSpc>
                        <a:spcBef>
                          <a:spcPts val="600"/>
                        </a:spcBef>
                        <a:spcAft>
                          <a:spcPts val="600"/>
                        </a:spcAft>
                      </a:pPr>
                      <a:r>
                        <a:rPr lang="tr-TR" sz="1200"/>
                        <a:t>Üretilen bilginin gerçeklendirilmesi;</a:t>
                      </a:r>
                      <a:endParaRPr lang="tr-TR" sz="1200">
                        <a:solidFill>
                          <a:schemeClr val="tx1"/>
                        </a:solidFill>
                        <a:latin typeface="Times New Roman"/>
                        <a:ea typeface="Times New Roman"/>
                      </a:endParaRPr>
                    </a:p>
                  </a:txBody>
                  <a:tcPr marL="68580" marR="68580" marT="0" marB="0"/>
                </a:tc>
              </a:tr>
              <a:tr h="474411">
                <a:tc>
                  <a:txBody>
                    <a:bodyPr/>
                    <a:lstStyle/>
                    <a:p>
                      <a:pPr indent="-419100" algn="l">
                        <a:lnSpc>
                          <a:spcPct val="150000"/>
                        </a:lnSpc>
                        <a:spcBef>
                          <a:spcPts val="600"/>
                        </a:spcBef>
                        <a:spcAft>
                          <a:spcPts val="600"/>
                        </a:spcAft>
                      </a:pPr>
                      <a:r>
                        <a:rPr lang="tr-TR" sz="1200"/>
                        <a:t>Seçilen kestirim yöntemlerinin gerekçeleri ve her bir yöntem için uygulanan kapsam ve edilen kaynağın açıklanması;</a:t>
                      </a:r>
                      <a:endParaRPr lang="tr-TR" sz="1200">
                        <a:solidFill>
                          <a:schemeClr val="tx1"/>
                        </a:solidFill>
                        <a:latin typeface="Times New Roman"/>
                        <a:ea typeface="Times New Roman"/>
                      </a:endParaRPr>
                    </a:p>
                  </a:txBody>
                  <a:tcPr marL="68580" marR="68580" marT="0" marB="0"/>
                </a:tc>
              </a:tr>
              <a:tr h="474411">
                <a:tc>
                  <a:txBody>
                    <a:bodyPr/>
                    <a:lstStyle/>
                    <a:p>
                      <a:pPr indent="-419100" algn="just">
                        <a:lnSpc>
                          <a:spcPct val="150000"/>
                        </a:lnSpc>
                        <a:spcBef>
                          <a:spcPts val="600"/>
                        </a:spcBef>
                        <a:spcAft>
                          <a:spcPts val="600"/>
                        </a:spcAft>
                      </a:pPr>
                      <a:r>
                        <a:rPr lang="tr-TR" sz="1200"/>
                        <a:t>Uygulanana yöntemlerin açıklanması; sonuçların bu açıklamalar ışığında değerlendirilmesi;</a:t>
                      </a:r>
                      <a:endParaRPr lang="tr-TR" sz="1200">
                        <a:solidFill>
                          <a:schemeClr val="tx1"/>
                        </a:solidFill>
                        <a:latin typeface="Times New Roman"/>
                        <a:ea typeface="Times New Roman"/>
                      </a:endParaRPr>
                    </a:p>
                  </a:txBody>
                  <a:tcPr marL="68580" marR="68580" marT="0" marB="0"/>
                </a:tc>
              </a:tr>
              <a:tr h="474411">
                <a:tc>
                  <a:txBody>
                    <a:bodyPr/>
                    <a:lstStyle/>
                    <a:p>
                      <a:pPr indent="-419100" algn="just">
                        <a:lnSpc>
                          <a:spcPct val="150000"/>
                        </a:lnSpc>
                        <a:spcBef>
                          <a:spcPts val="600"/>
                        </a:spcBef>
                        <a:spcAft>
                          <a:spcPts val="600"/>
                        </a:spcAft>
                      </a:pPr>
                      <a:r>
                        <a:rPr lang="tr-TR" sz="1200"/>
                        <a:t>Bilgi, veri veya kaynak eksikliği nedeni ile yeterince açıklanamayan etkilerin belirlenmesi;</a:t>
                      </a:r>
                      <a:endParaRPr lang="tr-TR" sz="1200">
                        <a:solidFill>
                          <a:schemeClr val="tx1"/>
                        </a:solidFill>
                        <a:latin typeface="Times New Roman"/>
                        <a:ea typeface="Times New Roman"/>
                      </a:endParaRPr>
                    </a:p>
                  </a:txBody>
                  <a:tcPr marL="68580" marR="68580" marT="0" marB="0"/>
                </a:tc>
              </a:tr>
              <a:tr h="474411">
                <a:tc>
                  <a:txBody>
                    <a:bodyPr/>
                    <a:lstStyle/>
                    <a:p>
                      <a:pPr indent="-419100" algn="just">
                        <a:lnSpc>
                          <a:spcPct val="150000"/>
                        </a:lnSpc>
                        <a:spcBef>
                          <a:spcPts val="600"/>
                        </a:spcBef>
                        <a:spcAft>
                          <a:spcPts val="600"/>
                        </a:spcAft>
                      </a:pPr>
                      <a:r>
                        <a:rPr lang="tr-TR" sz="1200"/>
                        <a:t>Kestirimi yapılan çevresel değişimlerin büyüklükleri, sıklıkları, süreleri ve alan kapsamlarının belirtilmesi;</a:t>
                      </a:r>
                      <a:endParaRPr lang="tr-TR" sz="1200">
                        <a:solidFill>
                          <a:schemeClr val="tx1"/>
                        </a:solidFill>
                        <a:latin typeface="Times New Roman"/>
                        <a:ea typeface="Times New Roman"/>
                      </a:endParaRPr>
                    </a:p>
                  </a:txBody>
                  <a:tcPr marL="68580" marR="68580" marT="0" marB="0"/>
                </a:tc>
              </a:tr>
              <a:tr h="854752">
                <a:tc>
                  <a:txBody>
                    <a:bodyPr/>
                    <a:lstStyle/>
                    <a:p>
                      <a:pPr indent="-419100" algn="just">
                        <a:lnSpc>
                          <a:spcPct val="150000"/>
                        </a:lnSpc>
                        <a:spcBef>
                          <a:spcPts val="600"/>
                        </a:spcBef>
                        <a:spcAft>
                          <a:spcPts val="600"/>
                        </a:spcAft>
                      </a:pPr>
                      <a:r>
                        <a:rPr lang="tr-TR" sz="1200"/>
                        <a:t>Toplum içinde faaliyetten olumlu veya olumsuz yönde etkilenecek kestirimlerin belirlenmesi;</a:t>
                      </a:r>
                    </a:p>
                    <a:p>
                      <a:pPr indent="-419100" algn="just">
                        <a:lnSpc>
                          <a:spcPct val="150000"/>
                        </a:lnSpc>
                        <a:spcBef>
                          <a:spcPts val="600"/>
                        </a:spcBef>
                        <a:spcAft>
                          <a:spcPts val="600"/>
                        </a:spcAft>
                      </a:pPr>
                      <a:r>
                        <a:rPr lang="tr-TR" sz="1200"/>
                        <a:t>Özellikle karşılıklı olan etkileşimlerin açığa kavuşturulması; sonuçta çevresel fayda ve maliyetin açıkça ortaya çıkarılması;</a:t>
                      </a:r>
                      <a:endParaRPr lang="tr-TR" sz="1200">
                        <a:solidFill>
                          <a:schemeClr val="tx1"/>
                        </a:solidFill>
                        <a:latin typeface="Times New Roman"/>
                        <a:ea typeface="Times New Roman"/>
                      </a:endParaRPr>
                    </a:p>
                  </a:txBody>
                  <a:tcPr marL="68580" marR="68580" marT="0" marB="0"/>
                </a:tc>
              </a:tr>
              <a:tr h="474411">
                <a:tc>
                  <a:txBody>
                    <a:bodyPr/>
                    <a:lstStyle/>
                    <a:p>
                      <a:pPr indent="-419100" algn="just">
                        <a:lnSpc>
                          <a:spcPct val="150000"/>
                        </a:lnSpc>
                        <a:spcBef>
                          <a:spcPts val="600"/>
                        </a:spcBef>
                        <a:spcAft>
                          <a:spcPts val="600"/>
                        </a:spcAft>
                      </a:pPr>
                      <a:r>
                        <a:rPr lang="tr-TR" sz="1200"/>
                        <a:t>Etkilerin kalıcı veya geçici olma özellikleri, doğal kaynaklara getirilen yükler, faaliyetin emsal teşkil edip etmeyeceği;</a:t>
                      </a:r>
                      <a:endParaRPr lang="tr-TR" sz="1200">
                        <a:solidFill>
                          <a:schemeClr val="tx1"/>
                        </a:solidFill>
                        <a:latin typeface="Times New Roman"/>
                        <a:ea typeface="Times New Roman"/>
                      </a:endParaRPr>
                    </a:p>
                  </a:txBody>
                  <a:tcPr marL="68580" marR="68580" marT="0" marB="0"/>
                </a:tc>
              </a:tr>
              <a:tr h="474411">
                <a:tc>
                  <a:txBody>
                    <a:bodyPr/>
                    <a:lstStyle/>
                    <a:p>
                      <a:pPr indent="-419100" algn="just">
                        <a:lnSpc>
                          <a:spcPct val="150000"/>
                        </a:lnSpc>
                        <a:spcBef>
                          <a:spcPts val="600"/>
                        </a:spcBef>
                        <a:spcAft>
                          <a:spcPts val="600"/>
                        </a:spcAft>
                      </a:pPr>
                      <a:r>
                        <a:rPr lang="tr-TR" sz="1200" dirty="0"/>
                        <a:t>Kestirilen değişimlerin farklı toplum kesimleri açısından etkileri</a:t>
                      </a:r>
                      <a:endParaRPr lang="tr-TR" sz="1200" dirty="0">
                        <a:solidFill>
                          <a:schemeClr val="tx1"/>
                        </a:solidFill>
                        <a:latin typeface="Times New Roman"/>
                        <a:ea typeface="Times New Roman"/>
                      </a:endParaRPr>
                    </a:p>
                  </a:txBody>
                  <a:tcPr marL="68580" marR="68580" marT="0" marB="0"/>
                </a:tc>
              </a:tr>
            </a:tbl>
          </a:graphicData>
        </a:graphic>
      </p:graphicFrame>
      <p:sp>
        <p:nvSpPr>
          <p:cNvPr id="4" name="3 Slayt Numarası Yer Tutucusu"/>
          <p:cNvSpPr>
            <a:spLocks noGrp="1"/>
          </p:cNvSpPr>
          <p:nvPr>
            <p:ph type="sldNum" sz="quarter" idx="12"/>
          </p:nvPr>
        </p:nvSpPr>
        <p:spPr/>
        <p:txBody>
          <a:bodyPr/>
          <a:lstStyle/>
          <a:p>
            <a:fld id="{CCDD91AA-F5A4-454C-9208-F07C8F977E0B}" type="slidenum">
              <a:rPr lang="tr-TR" smtClean="0"/>
              <a:pPr/>
              <a:t>200</a:t>
            </a:fld>
            <a:endParaRPr lang="tr-TR"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84310" y="1661160"/>
            <a:ext cx="10018713" cy="4130040"/>
          </a:xfrm>
        </p:spPr>
        <p:txBody>
          <a:bodyPr/>
          <a:lstStyle/>
          <a:p>
            <a:pPr>
              <a:buNone/>
            </a:pPr>
            <a:r>
              <a:rPr lang="tr-TR" b="1" dirty="0" smtClean="0"/>
              <a:t>	Rapor özellikle aşağıda belirtilen hususları içermelidir:</a:t>
            </a:r>
            <a:endParaRPr lang="tr-TR" dirty="0" smtClean="0"/>
          </a:p>
          <a:p>
            <a:pPr lvl="1"/>
            <a:r>
              <a:rPr lang="tr-TR" dirty="0" smtClean="0"/>
              <a:t>Planlanan faaliyetin her türlü bileşeni ve alternatifi ile ilgili bilgiler,</a:t>
            </a:r>
          </a:p>
          <a:p>
            <a:pPr lvl="1"/>
            <a:r>
              <a:rPr lang="tr-TR" dirty="0" smtClean="0"/>
              <a:t>Karar açısından önemli etkiler,</a:t>
            </a:r>
          </a:p>
          <a:p>
            <a:pPr lvl="1"/>
            <a:r>
              <a:rPr lang="tr-TR" dirty="0" smtClean="0"/>
              <a:t>Karar verici mercii tarafından yapılacak farklı değerlendirmelerin sonuçları ve nasıl etkileyeceğinin irdelenmesi.</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201</a:t>
            </a:fld>
            <a:endParaRPr lang="tr-TR" dirty="0"/>
          </a:p>
        </p:txBody>
      </p:sp>
      <p:sp>
        <p:nvSpPr>
          <p:cNvPr id="5" name="4 Başlık"/>
          <p:cNvSpPr>
            <a:spLocks noGrp="1"/>
          </p:cNvSpPr>
          <p:nvPr>
            <p:ph type="title"/>
          </p:nvPr>
        </p:nvSpPr>
        <p:spPr/>
        <p:txBody>
          <a:bodyPr/>
          <a:lstStyle/>
          <a:p>
            <a:endParaRPr lang="tr-T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2411" y="276226"/>
            <a:ext cx="10018713" cy="1057274"/>
          </a:xfrm>
        </p:spPr>
        <p:txBody>
          <a:bodyPr>
            <a:normAutofit fontScale="90000"/>
          </a:bodyPr>
          <a:lstStyle/>
          <a:p>
            <a:r>
              <a:rPr lang="tr-TR" dirty="0" smtClean="0"/>
              <a:t>ÇEVRESEL ETKİ DEĞERLENDİRME ÇALIŞMALARINDA HAVA KALİTESİ MODELLEMESİ</a:t>
            </a:r>
            <a:br>
              <a:rPr lang="tr-TR" dirty="0" smtClean="0"/>
            </a:br>
            <a:endParaRPr lang="tr-TR" dirty="0"/>
          </a:p>
        </p:txBody>
      </p:sp>
      <p:sp>
        <p:nvSpPr>
          <p:cNvPr id="3" name="2 İçerik Yer Tutucusu"/>
          <p:cNvSpPr>
            <a:spLocks noGrp="1"/>
          </p:cNvSpPr>
          <p:nvPr>
            <p:ph idx="1"/>
          </p:nvPr>
        </p:nvSpPr>
        <p:spPr>
          <a:xfrm>
            <a:off x="1484310" y="1504950"/>
            <a:ext cx="10018713" cy="4838699"/>
          </a:xfrm>
        </p:spPr>
        <p:txBody>
          <a:bodyPr>
            <a:normAutofit/>
          </a:bodyPr>
          <a:lstStyle/>
          <a:p>
            <a:pPr>
              <a:buNone/>
            </a:pPr>
            <a:r>
              <a:rPr lang="tr-TR" dirty="0" smtClean="0"/>
              <a:t>		Yapılan bir ÇED çalışmasında, kurulması </a:t>
            </a:r>
            <a:r>
              <a:rPr lang="tr-TR" dirty="0" smtClean="0"/>
              <a:t>planlanan </a:t>
            </a:r>
            <a:r>
              <a:rPr lang="tr-TR" dirty="0" smtClean="0"/>
              <a:t>tesisin herhangi bir emisyonu bölgedeki </a:t>
            </a:r>
            <a:r>
              <a:rPr lang="tr-TR" dirty="0" smtClean="0"/>
              <a:t>hava kalitesini etkileyecek ise, ÇED çalışması hava kalitesi modellemesi çalışmasını da içermek zorundadır. Böyle bir çalışmanın kapsamı kurulması planlanan </a:t>
            </a:r>
            <a:r>
              <a:rPr lang="tr-TR" dirty="0" smtClean="0"/>
              <a:t>tesisin emisyonlarının </a:t>
            </a:r>
            <a:r>
              <a:rPr lang="tr-TR" dirty="0" smtClean="0"/>
              <a:t>niteline bağlı olarak değişiklikler </a:t>
            </a:r>
            <a:r>
              <a:rPr lang="tr-TR" dirty="0" smtClean="0"/>
              <a:t>göstermekle </a:t>
            </a:r>
            <a:r>
              <a:rPr lang="tr-TR" dirty="0" smtClean="0"/>
              <a:t>birlikte, </a:t>
            </a:r>
            <a:r>
              <a:rPr lang="tr-TR" b="1" dirty="0" smtClean="0"/>
              <a:t>yapılacak model çalışmasının amacı,</a:t>
            </a:r>
            <a:r>
              <a:rPr lang="tr-TR" dirty="0" smtClean="0"/>
              <a:t> önerileri tesisin çalışır hale gelmesi ile bölgedeki hava kalitesinde </a:t>
            </a:r>
            <a:r>
              <a:rPr lang="tr-TR" dirty="0" smtClean="0"/>
              <a:t>ne gibi değişikliklerin </a:t>
            </a:r>
            <a:r>
              <a:rPr lang="tr-TR" dirty="0" smtClean="0"/>
              <a:t>olacağının ve tesisten atmosfere atılan kirleticilerin bölgede ne kadar çökeleceğinin belirlenmesi </a:t>
            </a:r>
            <a:r>
              <a:rPr lang="tr-TR" dirty="0" smtClean="0"/>
              <a:t>olarak tanımlanabilir. </a:t>
            </a: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202</a:t>
            </a:fld>
            <a:endParaRPr lang="tr-TR"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84310" y="438151"/>
            <a:ext cx="10018713" cy="5353050"/>
          </a:xfrm>
        </p:spPr>
        <p:txBody>
          <a:bodyPr/>
          <a:lstStyle/>
          <a:p>
            <a:pPr>
              <a:buNone/>
            </a:pPr>
            <a:r>
              <a:rPr lang="tr-TR" b="1" dirty="0" smtClean="0"/>
              <a:t>	Hava </a:t>
            </a:r>
            <a:r>
              <a:rPr lang="tr-TR" b="1" dirty="0" smtClean="0"/>
              <a:t>kalitesi modellemesinde, kirleticilerin hava kalitesinde ne tür </a:t>
            </a:r>
            <a:r>
              <a:rPr lang="tr-TR" b="1" dirty="0" smtClean="0"/>
              <a:t>bir neden olacaklarının bulunabilmesi için;</a:t>
            </a:r>
          </a:p>
          <a:p>
            <a:pPr>
              <a:buNone/>
            </a:pPr>
            <a:endParaRPr lang="tr-TR" b="1" dirty="0" smtClean="0"/>
          </a:p>
          <a:p>
            <a:pPr lvl="0"/>
            <a:r>
              <a:rPr lang="tr-TR" dirty="0" smtClean="0"/>
              <a:t>Yer seviyesi </a:t>
            </a:r>
            <a:r>
              <a:rPr lang="tr-TR" dirty="0" smtClean="0"/>
              <a:t>konsantrasyonları</a:t>
            </a:r>
            <a:endParaRPr lang="tr-TR" dirty="0" smtClean="0"/>
          </a:p>
          <a:p>
            <a:r>
              <a:rPr lang="tr-TR" dirty="0" smtClean="0"/>
              <a:t>Yıllık çökelme miktarlarının bulunması gerekir. </a:t>
            </a:r>
            <a:endParaRPr lang="tr-TR" dirty="0" smtClean="0"/>
          </a:p>
          <a:p>
            <a:endParaRPr lang="tr-TR" dirty="0" smtClean="0"/>
          </a:p>
          <a:p>
            <a:pPr>
              <a:buNone/>
            </a:pPr>
            <a:r>
              <a:rPr lang="tr-TR" dirty="0" smtClean="0"/>
              <a:t>	Bu </a:t>
            </a:r>
            <a:r>
              <a:rPr lang="tr-TR" dirty="0" smtClean="0"/>
              <a:t>iki parametrenin gerekli sıklıklarla ve iki farklı model yardımı ile hesaplanması hava kalitesi modellemesini meydana getirmektedir. Yer seviyesi konsantrasyonları genellikle saatlik olarak, çökelme miktarları ise yıllık olarak hesaplanmaktadır. Her iki hesap farklı modeller kullanılarak yapılmaktadır.</a:t>
            </a:r>
          </a:p>
          <a:p>
            <a:pPr>
              <a:buNone/>
            </a:pPr>
            <a:endParaRPr lang="tr-TR" dirty="0" smtClean="0"/>
          </a:p>
        </p:txBody>
      </p:sp>
      <p:sp>
        <p:nvSpPr>
          <p:cNvPr id="4" name="3 Slayt Numarası Yer Tutucusu"/>
          <p:cNvSpPr>
            <a:spLocks noGrp="1"/>
          </p:cNvSpPr>
          <p:nvPr>
            <p:ph type="sldNum" sz="quarter" idx="12"/>
          </p:nvPr>
        </p:nvSpPr>
        <p:spPr/>
        <p:txBody>
          <a:bodyPr/>
          <a:lstStyle/>
          <a:p>
            <a:fld id="{CCDD91AA-F5A4-454C-9208-F07C8F977E0B}" type="slidenum">
              <a:rPr lang="tr-TR" smtClean="0"/>
              <a:pPr/>
              <a:t>203</a:t>
            </a:fld>
            <a:endParaRPr lang="tr-TR"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84310" y="981075"/>
            <a:ext cx="10018713" cy="4810125"/>
          </a:xfrm>
        </p:spPr>
        <p:txBody>
          <a:bodyPr/>
          <a:lstStyle/>
          <a:p>
            <a:r>
              <a:rPr lang="tr-TR" b="1" dirty="0" smtClean="0"/>
              <a:t>Hava modellemesi çalışmasının amacı;</a:t>
            </a:r>
            <a:r>
              <a:rPr lang="tr-TR" dirty="0" smtClean="0"/>
              <a:t> önerilen tesisin bölgedeki hava kalitesine yapacağı etkinin belirlenmesini </a:t>
            </a:r>
            <a:r>
              <a:rPr lang="tr-TR" dirty="0" smtClean="0"/>
              <a:t>sağlamaktır. Bunun </a:t>
            </a:r>
            <a:r>
              <a:rPr lang="tr-TR" dirty="0" smtClean="0"/>
              <a:t>değerlendirilmesi önerilen tesisin çalışır hale gelmesi ile bölgede çeşitli kirleticiler için oluşacak yer seviyesi konsantrasyonlarının Hava Kalitesinin Korunması Yönetmeliğinde verilen standartları aşıp aşmayacağının belirlenmesi ile olur.</a:t>
            </a:r>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204</a:t>
            </a:fld>
            <a:endParaRPr lang="tr-TR" dirty="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84310" y="866775"/>
            <a:ext cx="10018713" cy="4924425"/>
          </a:xfrm>
        </p:spPr>
        <p:txBody>
          <a:bodyPr/>
          <a:lstStyle/>
          <a:p>
            <a:r>
              <a:rPr lang="tr-TR" b="1" dirty="0" smtClean="0"/>
              <a:t>Hava </a:t>
            </a:r>
            <a:r>
              <a:rPr lang="tr-TR" b="1" dirty="0" smtClean="0"/>
              <a:t>kalitesi modellemesi çalışmalarında,</a:t>
            </a:r>
            <a:r>
              <a:rPr lang="tr-TR" dirty="0" smtClean="0"/>
              <a:t> önerilen tesisin etkisi ve mevcut endüstriler ile önerilen tesisin birlikte bölgedeki hava kalitesine etkileri ayrı ayrı değerlendirilerek, ÇED raporunda belirtilmelidir</a:t>
            </a:r>
            <a:r>
              <a:rPr lang="tr-TR" dirty="0" smtClean="0"/>
              <a:t>.</a:t>
            </a:r>
            <a:endParaRPr lang="tr-TR" dirty="0" smtClean="0"/>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205</a:t>
            </a:fld>
            <a:endParaRPr lang="tr-TR"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4786" y="190500"/>
            <a:ext cx="10018713" cy="1076325"/>
          </a:xfrm>
        </p:spPr>
        <p:txBody>
          <a:bodyPr>
            <a:normAutofit fontScale="90000"/>
          </a:bodyPr>
          <a:lstStyle/>
          <a:p>
            <a:r>
              <a:rPr lang="tr-TR" dirty="0" smtClean="0"/>
              <a:t>HAVA KİRLİĞİNİN İNSAN VE ÇEVREYE OLAN ETKİLERİ </a:t>
            </a:r>
            <a:endParaRPr lang="tr-TR" dirty="0"/>
          </a:p>
        </p:txBody>
      </p:sp>
      <p:sp>
        <p:nvSpPr>
          <p:cNvPr id="3" name="2 İçerik Yer Tutucusu"/>
          <p:cNvSpPr>
            <a:spLocks noGrp="1"/>
          </p:cNvSpPr>
          <p:nvPr>
            <p:ph idx="1"/>
          </p:nvPr>
        </p:nvSpPr>
        <p:spPr>
          <a:xfrm>
            <a:off x="1484310" y="1676401"/>
            <a:ext cx="10018713" cy="4114800"/>
          </a:xfrm>
        </p:spPr>
        <p:txBody>
          <a:bodyPr/>
          <a:lstStyle/>
          <a:p>
            <a:pPr lvl="0"/>
            <a:r>
              <a:rPr lang="tr-TR" dirty="0" smtClean="0"/>
              <a:t>Estetik etkiler</a:t>
            </a:r>
          </a:p>
          <a:p>
            <a:r>
              <a:rPr lang="tr-TR" dirty="0" smtClean="0"/>
              <a:t>Ekonomik etkiler</a:t>
            </a:r>
          </a:p>
          <a:p>
            <a:pPr lvl="0"/>
            <a:r>
              <a:rPr lang="tr-TR" dirty="0" smtClean="0"/>
              <a:t>Güvenlik</a:t>
            </a:r>
            <a:r>
              <a:rPr lang="tr-TR" b="1" dirty="0" smtClean="0"/>
              <a:t> </a:t>
            </a:r>
            <a:r>
              <a:rPr lang="tr-TR" dirty="0" smtClean="0"/>
              <a:t>etkileri</a:t>
            </a:r>
          </a:p>
          <a:p>
            <a:pPr lvl="0"/>
            <a:r>
              <a:rPr lang="tr-TR" dirty="0" smtClean="0"/>
              <a:t>Rahatsızlık verici etkiler</a:t>
            </a:r>
          </a:p>
          <a:p>
            <a:pPr lvl="0"/>
            <a:r>
              <a:rPr lang="tr-TR" dirty="0" smtClean="0"/>
              <a:t>Sağlık riskleri</a:t>
            </a:r>
          </a:p>
          <a:p>
            <a:pPr>
              <a:buNone/>
            </a:pPr>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206</a:t>
            </a:fld>
            <a:endParaRPr lang="tr-TR"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3361" y="971550"/>
            <a:ext cx="10018713" cy="466725"/>
          </a:xfrm>
        </p:spPr>
        <p:txBody>
          <a:bodyPr>
            <a:noAutofit/>
          </a:bodyPr>
          <a:lstStyle/>
          <a:p>
            <a:r>
              <a:rPr lang="tr-TR" sz="3200" dirty="0" smtClean="0"/>
              <a:t>HAVA KİRLİLİĞİ KONUSUNDA YAPILACAK </a:t>
            </a:r>
            <a:r>
              <a:rPr lang="tr-TR" sz="3200" dirty="0" smtClean="0"/>
              <a:t>ÇED ÇALIŞMALARININ </a:t>
            </a:r>
            <a:r>
              <a:rPr lang="tr-TR" sz="3200" dirty="0" smtClean="0"/>
              <a:t>İÇERİĞİ</a:t>
            </a:r>
            <a:br>
              <a:rPr lang="tr-TR" sz="3200" dirty="0" smtClean="0"/>
            </a:br>
            <a:r>
              <a:rPr lang="tr-TR" sz="3200" dirty="0" smtClean="0"/>
              <a:t>VE AŞAMALARI</a:t>
            </a:r>
            <a:br>
              <a:rPr lang="tr-TR" sz="3200" dirty="0" smtClean="0"/>
            </a:br>
            <a:endParaRPr lang="tr-TR" sz="3200" dirty="0"/>
          </a:p>
        </p:txBody>
      </p:sp>
      <p:sp>
        <p:nvSpPr>
          <p:cNvPr id="3" name="2 İçerik Yer Tutucusu"/>
          <p:cNvSpPr>
            <a:spLocks noGrp="1"/>
          </p:cNvSpPr>
          <p:nvPr>
            <p:ph idx="1"/>
          </p:nvPr>
        </p:nvSpPr>
        <p:spPr>
          <a:xfrm>
            <a:off x="1465260" y="2495549"/>
            <a:ext cx="10018713" cy="4248151"/>
          </a:xfrm>
        </p:spPr>
        <p:txBody>
          <a:bodyPr>
            <a:normAutofit fontScale="92500" lnSpcReduction="20000"/>
          </a:bodyPr>
          <a:lstStyle/>
          <a:p>
            <a:pPr>
              <a:buNone/>
            </a:pPr>
            <a:r>
              <a:rPr lang="tr-TR" dirty="0" smtClean="0"/>
              <a:t>	Planlanan </a:t>
            </a:r>
            <a:r>
              <a:rPr lang="tr-TR" dirty="0" smtClean="0"/>
              <a:t>bir faaliyetin hava ortamına </a:t>
            </a:r>
            <a:r>
              <a:rPr lang="tr-TR" dirty="0" smtClean="0"/>
              <a:t>etkilerinin belirlenmesinde ve </a:t>
            </a:r>
            <a:r>
              <a:rPr lang="tr-TR" dirty="0" smtClean="0"/>
              <a:t>değerlendirilmesinde yapılması gereken çalışmalar, ana hatlarıyla aşağıdaki unsurları </a:t>
            </a:r>
            <a:r>
              <a:rPr lang="tr-TR" dirty="0" smtClean="0"/>
              <a:t> </a:t>
            </a:r>
            <a:r>
              <a:rPr lang="tr-TR" dirty="0" smtClean="0"/>
              <a:t>içermelidir</a:t>
            </a:r>
            <a:r>
              <a:rPr lang="tr-TR" dirty="0" smtClean="0"/>
              <a:t>:</a:t>
            </a:r>
          </a:p>
          <a:p>
            <a:pPr lvl="2"/>
            <a:r>
              <a:rPr lang="tr-TR" dirty="0" smtClean="0"/>
              <a:t>Kirleticilerin tip ve miktarının belirlenmesi,</a:t>
            </a:r>
          </a:p>
          <a:p>
            <a:pPr lvl="2"/>
            <a:r>
              <a:rPr lang="tr-TR" dirty="0" smtClean="0"/>
              <a:t>Halihazır hava kalitesinin tespiti, </a:t>
            </a:r>
            <a:endParaRPr lang="tr-TR" baseline="-25000" dirty="0" smtClean="0"/>
          </a:p>
          <a:p>
            <a:pPr lvl="2"/>
            <a:r>
              <a:rPr lang="tr-TR" dirty="0" smtClean="0"/>
              <a:t>Hava </a:t>
            </a:r>
            <a:r>
              <a:rPr lang="tr-TR" dirty="0" smtClean="0"/>
              <a:t>kirliliği dispersiyon potansiyelinin </a:t>
            </a:r>
            <a:r>
              <a:rPr lang="tr-TR" dirty="0" smtClean="0"/>
              <a:t>belirlenmesi,</a:t>
            </a:r>
          </a:p>
          <a:p>
            <a:pPr lvl="2"/>
            <a:r>
              <a:rPr lang="tr-TR" dirty="0" smtClean="0"/>
              <a:t>Meteorolojik </a:t>
            </a:r>
            <a:r>
              <a:rPr lang="tr-TR" dirty="0" smtClean="0"/>
              <a:t>verilerin </a:t>
            </a:r>
            <a:r>
              <a:rPr lang="tr-TR" dirty="0" smtClean="0"/>
              <a:t>toplanması,</a:t>
            </a:r>
          </a:p>
          <a:p>
            <a:pPr lvl="2"/>
            <a:r>
              <a:rPr lang="tr-TR" dirty="0" smtClean="0"/>
              <a:t>Uyulması </a:t>
            </a:r>
            <a:r>
              <a:rPr lang="tr-TR" dirty="0" smtClean="0"/>
              <a:t>gereken hava kalitesi standartlarının </a:t>
            </a:r>
            <a:r>
              <a:rPr lang="tr-TR" dirty="0" smtClean="0"/>
              <a:t>belirlenmesi,</a:t>
            </a:r>
          </a:p>
          <a:p>
            <a:pPr lvl="2"/>
            <a:r>
              <a:rPr lang="tr-TR" dirty="0" smtClean="0"/>
              <a:t>Emisyon envanterleri,</a:t>
            </a:r>
          </a:p>
          <a:p>
            <a:pPr lvl="2"/>
            <a:r>
              <a:rPr lang="tr-TR" dirty="0" smtClean="0"/>
              <a:t>Global </a:t>
            </a:r>
            <a:r>
              <a:rPr lang="tr-TR" dirty="0" smtClean="0"/>
              <a:t>etkilerin </a:t>
            </a:r>
            <a:r>
              <a:rPr lang="tr-TR" dirty="0" smtClean="0"/>
              <a:t>belirlenmesi,</a:t>
            </a:r>
          </a:p>
          <a:p>
            <a:pPr lvl="2"/>
            <a:r>
              <a:rPr lang="tr-TR" dirty="0" smtClean="0"/>
              <a:t>Mikro </a:t>
            </a:r>
            <a:r>
              <a:rPr lang="tr-TR" dirty="0" smtClean="0"/>
              <a:t>ölçekte etkilerin </a:t>
            </a:r>
            <a:r>
              <a:rPr lang="tr-TR" dirty="0" smtClean="0"/>
              <a:t>belirlenmesi,</a:t>
            </a:r>
          </a:p>
          <a:p>
            <a:pPr lvl="2"/>
            <a:r>
              <a:rPr lang="tr-TR" dirty="0" smtClean="0"/>
              <a:t>Alınması </a:t>
            </a:r>
            <a:r>
              <a:rPr lang="tr-TR" dirty="0" smtClean="0"/>
              <a:t>gereken önlemlerin belirlenmesi,</a:t>
            </a:r>
            <a:endParaRPr lang="tr-TR" dirty="0" smtClean="0"/>
          </a:p>
          <a:p>
            <a:pPr lvl="1"/>
            <a:endParaRPr lang="tr-TR" dirty="0" smtClean="0"/>
          </a:p>
          <a:p>
            <a:pPr>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207</a:t>
            </a:fld>
            <a:endParaRPr lang="tr-TR"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4311" y="685800"/>
            <a:ext cx="10018713" cy="962025"/>
          </a:xfrm>
        </p:spPr>
        <p:txBody>
          <a:bodyPr>
            <a:normAutofit fontScale="90000"/>
          </a:bodyPr>
          <a:lstStyle/>
          <a:p>
            <a:r>
              <a:rPr lang="tr-TR" dirty="0" smtClean="0"/>
              <a:t>SU </a:t>
            </a:r>
            <a:r>
              <a:rPr lang="tr-TR" dirty="0" smtClean="0"/>
              <a:t>KİRLİLİĞİ KONUSUNDA YAPILACAKBİR ÇED </a:t>
            </a:r>
            <a:r>
              <a:rPr lang="tr-TR" dirty="0" smtClean="0"/>
              <a:t>ÇALIŞMASININ İÇERİĞİ VE</a:t>
            </a:r>
            <a:br>
              <a:rPr lang="tr-TR" dirty="0" smtClean="0"/>
            </a:br>
            <a:r>
              <a:rPr lang="tr-TR" dirty="0" smtClean="0"/>
              <a:t>AŞAMALARI </a:t>
            </a:r>
            <a:br>
              <a:rPr lang="tr-TR" dirty="0" smtClean="0"/>
            </a:br>
            <a:endParaRPr lang="tr-TR" dirty="0"/>
          </a:p>
        </p:txBody>
      </p:sp>
      <p:sp>
        <p:nvSpPr>
          <p:cNvPr id="3" name="2 İçerik Yer Tutucusu"/>
          <p:cNvSpPr>
            <a:spLocks noGrp="1"/>
          </p:cNvSpPr>
          <p:nvPr>
            <p:ph idx="1"/>
          </p:nvPr>
        </p:nvSpPr>
        <p:spPr/>
        <p:txBody>
          <a:bodyPr/>
          <a:lstStyle/>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208</a:t>
            </a:fld>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200" dirty="0" smtClean="0"/>
              <a:t>Çevresel Etki Değerlendirmesi </a:t>
            </a:r>
            <a:r>
              <a:rPr lang="tr-TR" sz="3200" dirty="0"/>
              <a:t>Yönetmeliğinin Amacı</a:t>
            </a:r>
            <a:br>
              <a:rPr lang="tr-TR" sz="3200" dirty="0"/>
            </a:br>
            <a:r>
              <a:rPr lang="tr-TR" sz="3200" dirty="0"/>
              <a:t/>
            </a:r>
            <a:br>
              <a:rPr lang="tr-TR" sz="3200" dirty="0"/>
            </a:br>
            <a:r>
              <a:rPr lang="tr-TR" sz="3200" dirty="0" smtClean="0"/>
              <a:t>25/11/2014-   29186</a:t>
            </a:r>
            <a:r>
              <a:rPr lang="tr-TR" sz="3200" dirty="0"/>
              <a:t/>
            </a:r>
            <a:br>
              <a:rPr lang="tr-TR" sz="3200" dirty="0"/>
            </a:br>
            <a:r>
              <a:rPr lang="tr-TR" sz="3200" dirty="0"/>
              <a:t> </a:t>
            </a:r>
          </a:p>
        </p:txBody>
      </p:sp>
      <p:sp>
        <p:nvSpPr>
          <p:cNvPr id="3" name="İçerik Yer Tutucusu 2"/>
          <p:cNvSpPr>
            <a:spLocks noGrp="1"/>
          </p:cNvSpPr>
          <p:nvPr>
            <p:ph idx="1"/>
          </p:nvPr>
        </p:nvSpPr>
        <p:spPr/>
        <p:txBody>
          <a:bodyPr/>
          <a:lstStyle/>
          <a:p>
            <a:r>
              <a:rPr lang="tr-TR" dirty="0"/>
              <a:t>MADDE 1 – (1) Bu Yönetmeliğin amacı, Çevresel Etki Değerlendirmesi sürecinde uyulacak idari ve teknik usul ve esasları düzenlemektir.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21</a:t>
            </a:fld>
            <a:endParaRPr lang="tr-TR" dirty="0"/>
          </a:p>
        </p:txBody>
      </p:sp>
    </p:spTree>
    <p:extLst>
      <p:ext uri="{BB962C8B-B14F-4D97-AF65-F5344CB8AC3E}">
        <p14:creationId xmlns:p14="http://schemas.microsoft.com/office/powerpoint/2010/main" xmlns="" val="2333321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61951"/>
            <a:ext cx="10018713" cy="1752599"/>
          </a:xfrm>
        </p:spPr>
        <p:txBody>
          <a:bodyPr>
            <a:normAutofit/>
          </a:bodyPr>
          <a:lstStyle/>
          <a:p>
            <a:r>
              <a:rPr lang="tr-TR" sz="3200" dirty="0"/>
              <a:t>Çevresel Etki Değerlendirmesi Yönetmeliğinin </a:t>
            </a:r>
            <a:r>
              <a:rPr lang="tr-TR" sz="3200" dirty="0" smtClean="0"/>
              <a:t>Kapsamı</a:t>
            </a:r>
            <a:endParaRPr lang="tr-TR" sz="3200" dirty="0"/>
          </a:p>
        </p:txBody>
      </p:sp>
      <p:sp>
        <p:nvSpPr>
          <p:cNvPr id="3" name="İçerik Yer Tutucusu 2"/>
          <p:cNvSpPr>
            <a:spLocks noGrp="1"/>
          </p:cNvSpPr>
          <p:nvPr>
            <p:ph idx="1"/>
          </p:nvPr>
        </p:nvSpPr>
        <p:spPr>
          <a:xfrm>
            <a:off x="1484310" y="2114550"/>
            <a:ext cx="10334310" cy="4526279"/>
          </a:xfrm>
        </p:spPr>
        <p:txBody>
          <a:bodyPr>
            <a:normAutofit lnSpcReduction="10000"/>
          </a:bodyPr>
          <a:lstStyle/>
          <a:p>
            <a:pPr marL="0" indent="0">
              <a:buNone/>
            </a:pPr>
            <a:r>
              <a:rPr lang="tr-TR" dirty="0" smtClean="0"/>
              <a:t>MADDE </a:t>
            </a:r>
            <a:r>
              <a:rPr lang="tr-TR" dirty="0"/>
              <a:t>2 – (1) Bu Yönetmelik;</a:t>
            </a:r>
          </a:p>
          <a:p>
            <a:pPr marL="457200" indent="-457200">
              <a:buFont typeface="+mj-lt"/>
              <a:buAutoNum type="alphaLcParenR"/>
            </a:pPr>
            <a:r>
              <a:rPr lang="tr-TR" dirty="0" smtClean="0"/>
              <a:t>Çevresel </a:t>
            </a:r>
            <a:r>
              <a:rPr lang="tr-TR" dirty="0"/>
              <a:t>Etki Değerlendirmesi Başvuru Dosyası, Çevresel Etki Değerlendirmesi Raporu ile Proje Tanıtım Dosyasının hangi tür projeler için isteneceği ve içereceği konuları,</a:t>
            </a:r>
          </a:p>
          <a:p>
            <a:pPr marL="457200" indent="-457200">
              <a:buFont typeface="+mj-lt"/>
              <a:buAutoNum type="alphaLcParenR"/>
            </a:pPr>
            <a:r>
              <a:rPr lang="tr-TR" dirty="0" smtClean="0"/>
              <a:t>Çevresel </a:t>
            </a:r>
            <a:r>
              <a:rPr lang="tr-TR" dirty="0"/>
              <a:t>Etki Değerlendirmesi sürecinde uyulacak idari ve teknik usul ve esasları,</a:t>
            </a:r>
          </a:p>
          <a:p>
            <a:pPr marL="457200" indent="-457200">
              <a:buFont typeface="+mj-lt"/>
              <a:buAutoNum type="alphaLcParenR"/>
            </a:pPr>
            <a:r>
              <a:rPr lang="tr-TR" dirty="0" smtClean="0"/>
              <a:t>Çevresel </a:t>
            </a:r>
            <a:r>
              <a:rPr lang="tr-TR" dirty="0"/>
              <a:t>Etki Değerlendirmesi kapsamına giren projelerin izlenmesi ve denetlenmesini,</a:t>
            </a:r>
          </a:p>
          <a:p>
            <a:pPr marL="457200" indent="-457200">
              <a:buFont typeface="+mj-lt"/>
              <a:buAutoNum type="alphaLcParenR"/>
            </a:pPr>
            <a:r>
              <a:rPr lang="tr-TR" dirty="0" smtClean="0"/>
              <a:t>Çevresel </a:t>
            </a:r>
            <a:r>
              <a:rPr lang="tr-TR" dirty="0"/>
              <a:t>Etki Değerlendirmesi sisteminin, çevre yönetiminde etkin ve yaygın biçimde uygulanabilmesi ve kurumsal yapısının güçlendirilmesi için gerekli eğitim çalışmalarını</a:t>
            </a:r>
            <a:r>
              <a:rPr lang="tr-TR" dirty="0" smtClean="0"/>
              <a:t>,  kapsar</a:t>
            </a:r>
            <a:r>
              <a:rPr lang="tr-TR" dirty="0"/>
              <a:t>.</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22</a:t>
            </a:fld>
            <a:endParaRPr lang="tr-TR" dirty="0"/>
          </a:p>
        </p:txBody>
      </p:sp>
    </p:spTree>
    <p:extLst>
      <p:ext uri="{BB962C8B-B14F-4D97-AF65-F5344CB8AC3E}">
        <p14:creationId xmlns:p14="http://schemas.microsoft.com/office/powerpoint/2010/main" xmlns="" val="215392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ÜLKEMİZDE ÇED’İN UYGULANMASI</a:t>
            </a:r>
            <a:endParaRPr lang="tr-TR" dirty="0"/>
          </a:p>
        </p:txBody>
      </p:sp>
      <p:sp>
        <p:nvSpPr>
          <p:cNvPr id="3" name="İçerik Yer Tutucusu 2"/>
          <p:cNvSpPr>
            <a:spLocks noGrp="1"/>
          </p:cNvSpPr>
          <p:nvPr>
            <p:ph idx="1"/>
          </p:nvPr>
        </p:nvSpPr>
        <p:spPr/>
        <p:txBody>
          <a:bodyPr>
            <a:normAutofit/>
          </a:bodyPr>
          <a:lstStyle/>
          <a:p>
            <a:r>
              <a:rPr lang="tr-TR" dirty="0" smtClean="0"/>
              <a:t>İlk defa 7 Şubat 1993 yılında yürürlüğe girdi</a:t>
            </a:r>
          </a:p>
          <a:p>
            <a:r>
              <a:rPr lang="tr-TR" dirty="0" smtClean="0"/>
              <a:t>1997-2002-2003-208-2011-2012-2013 tarihlerinde revizyon</a:t>
            </a:r>
          </a:p>
          <a:p>
            <a:r>
              <a:rPr lang="tr-TR" dirty="0" smtClean="0"/>
              <a:t>Son olarak halen uygulanan ÇED Yönetmeliği çıkarılmıştır (25/11/2014 )</a:t>
            </a:r>
          </a:p>
          <a:p>
            <a:r>
              <a:rPr lang="tr-TR" dirty="0" smtClean="0"/>
              <a:t>En son ;  09 Şubat </a:t>
            </a:r>
            <a:r>
              <a:rPr lang="tr-TR" dirty="0"/>
              <a:t>2016 </a:t>
            </a:r>
            <a:r>
              <a:rPr lang="tr-TR" dirty="0" smtClean="0"/>
              <a:t>tarihli 29619 sayılı Resmî Gazete ‘de değişiklik</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23</a:t>
            </a:fld>
            <a:endParaRPr lang="tr-TR" dirty="0"/>
          </a:p>
        </p:txBody>
      </p:sp>
    </p:spTree>
    <p:extLst>
      <p:ext uri="{BB962C8B-B14F-4D97-AF65-F5344CB8AC3E}">
        <p14:creationId xmlns:p14="http://schemas.microsoft.com/office/powerpoint/2010/main" xmlns="" val="38402461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1484310" y="1394460"/>
            <a:ext cx="10018713" cy="4743449"/>
          </a:xfrm>
        </p:spPr>
        <p:txBody>
          <a:bodyPr/>
          <a:lstStyle/>
          <a:p>
            <a:pPr marL="0" indent="0" algn="just">
              <a:lnSpc>
                <a:spcPct val="150000"/>
              </a:lnSpc>
              <a:buNone/>
            </a:pPr>
            <a:r>
              <a:rPr lang="tr-TR" dirty="0" smtClean="0"/>
              <a:t>Çed Yönetmeliğinin amacı; </a:t>
            </a:r>
          </a:p>
          <a:p>
            <a:pPr marL="0" indent="0" algn="just">
              <a:lnSpc>
                <a:spcPct val="150000"/>
              </a:lnSpc>
              <a:buNone/>
            </a:pPr>
            <a:r>
              <a:rPr lang="tr-TR" dirty="0" smtClean="0"/>
              <a:t>«Çevresel Etki Değerlendirmesi sürecinde bir başka değişle, gerçek ve tüzel kişilerin gerçekleştirmeyi planladıkları yönetmelik kapsamına giren faaliyetlerin çevre üzerine yapabilecekleri etkilerin belirlenerek değerlendirilmesi ve tespit edilen olumsuz etkilerin önlenmesi için gerçekleştirilecek süreçte uygulanacak idari ve teknik usul ve esasları düzenlemektir.»</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24</a:t>
            </a:fld>
            <a:endParaRPr lang="tr-TR" dirty="0"/>
          </a:p>
        </p:txBody>
      </p:sp>
    </p:spTree>
    <p:extLst>
      <p:ext uri="{BB962C8B-B14F-4D97-AF65-F5344CB8AC3E}">
        <p14:creationId xmlns:p14="http://schemas.microsoft.com/office/powerpoint/2010/main" xmlns="" val="30022536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ÇED Yönetmeliğinin Ekleri</a:t>
            </a:r>
            <a:endParaRPr lang="tr-TR" dirty="0"/>
          </a:p>
        </p:txBody>
      </p:sp>
      <p:sp>
        <p:nvSpPr>
          <p:cNvPr id="3" name="İçerik Yer Tutucusu 2"/>
          <p:cNvSpPr>
            <a:spLocks noGrp="1"/>
          </p:cNvSpPr>
          <p:nvPr>
            <p:ph idx="1"/>
          </p:nvPr>
        </p:nvSpPr>
        <p:spPr/>
        <p:txBody>
          <a:bodyPr/>
          <a:lstStyle/>
          <a:p>
            <a:r>
              <a:rPr lang="tr-TR" b="1" dirty="0" smtClean="0"/>
              <a:t>EK I Listesi </a:t>
            </a:r>
            <a:r>
              <a:rPr lang="tr-TR" dirty="0" smtClean="0"/>
              <a:t>Çevresel Etki Değerlendirmesi Uygulanacak Projeler Listesi</a:t>
            </a:r>
          </a:p>
          <a:p>
            <a:r>
              <a:rPr lang="tr-TR" b="1" dirty="0" smtClean="0"/>
              <a:t>EK II Listesi </a:t>
            </a:r>
            <a:r>
              <a:rPr lang="tr-TR" dirty="0" smtClean="0"/>
              <a:t>Seçme-Eleme Kriterleri Uygulanacak Projeler Listesi                  (Ek-I Listesinde Yer alan Alt Sınırlar Bu Listede Üst Sınır olarak alınır.)</a:t>
            </a:r>
          </a:p>
          <a:p>
            <a:r>
              <a:rPr lang="tr-TR" b="1" dirty="0" smtClean="0"/>
              <a:t>Ek III Listesi </a:t>
            </a:r>
            <a:r>
              <a:rPr lang="tr-TR" dirty="0" smtClean="0"/>
              <a:t>ÇED genel formatı</a:t>
            </a:r>
          </a:p>
          <a:p>
            <a:r>
              <a:rPr lang="tr-TR" b="1" dirty="0" smtClean="0"/>
              <a:t>EK IV Listesi </a:t>
            </a:r>
            <a:r>
              <a:rPr lang="tr-TR" dirty="0" smtClean="0"/>
              <a:t>Proje Tanıtım Dosyasının Esas Alınacak Seçme Eleme Kriterleri</a:t>
            </a:r>
          </a:p>
          <a:p>
            <a:r>
              <a:rPr lang="tr-TR" b="1" dirty="0" smtClean="0"/>
              <a:t>EK V Listesi </a:t>
            </a:r>
            <a:r>
              <a:rPr lang="tr-TR" dirty="0" smtClean="0"/>
              <a:t>Duyarlı Yöreler’dir.</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25</a:t>
            </a:fld>
            <a:endParaRPr lang="tr-TR" dirty="0"/>
          </a:p>
        </p:txBody>
      </p:sp>
    </p:spTree>
    <p:extLst>
      <p:ext uri="{BB962C8B-B14F-4D97-AF65-F5344CB8AC3E}">
        <p14:creationId xmlns:p14="http://schemas.microsoft.com/office/powerpoint/2010/main" xmlns="" val="26004225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t>1. Çevresel Etki Değerlendirmesi Uygulama Yöntemi </a:t>
            </a:r>
            <a:endParaRPr lang="tr-TR" sz="3600" dirty="0"/>
          </a:p>
        </p:txBody>
      </p:sp>
      <p:sp>
        <p:nvSpPr>
          <p:cNvPr id="3" name="İçerik Yer Tutucusu 2"/>
          <p:cNvSpPr>
            <a:spLocks noGrp="1"/>
          </p:cNvSpPr>
          <p:nvPr>
            <p:ph idx="1"/>
          </p:nvPr>
        </p:nvSpPr>
        <p:spPr>
          <a:xfrm>
            <a:off x="1484310" y="2308861"/>
            <a:ext cx="10018713" cy="3482340"/>
          </a:xfrm>
        </p:spPr>
        <p:txBody>
          <a:bodyPr>
            <a:normAutofit fontScale="92500" lnSpcReduction="20000"/>
          </a:bodyPr>
          <a:lstStyle/>
          <a:p>
            <a:pPr marL="0" indent="0">
              <a:buNone/>
            </a:pPr>
            <a:r>
              <a:rPr lang="tr-TR" b="1" dirty="0" smtClean="0"/>
              <a:t>Çevresel Etki değerlendirmesine Tabii Projeler</a:t>
            </a:r>
          </a:p>
          <a:p>
            <a:pPr marL="0" indent="0">
              <a:buNone/>
            </a:pPr>
            <a:r>
              <a:rPr lang="tr-TR" dirty="0"/>
              <a:t>MADDE 7 – (1) Bu Yönetmeliğin;</a:t>
            </a:r>
          </a:p>
          <a:p>
            <a:pPr marL="457200" indent="-457200">
              <a:buFont typeface="+mj-lt"/>
              <a:buAutoNum type="alphaLcParenR"/>
            </a:pPr>
            <a:r>
              <a:rPr lang="tr-TR" dirty="0" smtClean="0"/>
              <a:t>Ek-1 </a:t>
            </a:r>
            <a:r>
              <a:rPr lang="tr-TR" dirty="0"/>
              <a:t>listesinde yer alan projelere,</a:t>
            </a:r>
          </a:p>
          <a:p>
            <a:pPr marL="457200" indent="-457200">
              <a:buFont typeface="+mj-lt"/>
              <a:buAutoNum type="alphaLcParenR"/>
            </a:pPr>
            <a:r>
              <a:rPr lang="tr-TR" dirty="0" smtClean="0"/>
              <a:t>"</a:t>
            </a:r>
            <a:r>
              <a:rPr lang="tr-TR" dirty="0"/>
              <a:t>ÇED Gereklidir" kararı verilen projelere,</a:t>
            </a:r>
          </a:p>
          <a:p>
            <a:pPr marL="457200" indent="-457200" algn="just">
              <a:buFont typeface="+mj-lt"/>
              <a:buAutoNum type="alphaLcParenR"/>
            </a:pPr>
            <a:r>
              <a:rPr lang="tr-TR" dirty="0" smtClean="0"/>
              <a:t>Kapsam </a:t>
            </a:r>
            <a:r>
              <a:rPr lang="tr-TR" dirty="0"/>
              <a:t>dışı değerlendirilen projelere ilişkin kapasite artırımı ve/veya genişletilmesinin planlanması halinde, mevcut proje kapasitesi ve kapasite artışları toplamı ile birlikte projenin yeni kapasitesi ek-1 listesinde belirtilen eşik değer veya üzerinde olan projelere,</a:t>
            </a:r>
          </a:p>
          <a:p>
            <a:pPr marL="0" indent="0">
              <a:buNone/>
            </a:pPr>
            <a:r>
              <a:rPr lang="tr-TR" dirty="0" smtClean="0"/>
              <a:t>ÇED </a:t>
            </a:r>
            <a:r>
              <a:rPr lang="tr-TR" dirty="0"/>
              <a:t>Raporu hazırlanması zorunludur.</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26</a:t>
            </a:fld>
            <a:endParaRPr lang="tr-TR" dirty="0"/>
          </a:p>
        </p:txBody>
      </p:sp>
    </p:spTree>
    <p:extLst>
      <p:ext uri="{BB962C8B-B14F-4D97-AF65-F5344CB8AC3E}">
        <p14:creationId xmlns:p14="http://schemas.microsoft.com/office/powerpoint/2010/main" xmlns="" val="23897032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42901"/>
            <a:ext cx="10018713" cy="697230"/>
          </a:xfrm>
        </p:spPr>
        <p:txBody>
          <a:bodyPr>
            <a:normAutofit/>
          </a:bodyPr>
          <a:lstStyle/>
          <a:p>
            <a:r>
              <a:rPr lang="tr-TR" sz="2000" b="1" dirty="0"/>
              <a:t>Çevresel etki değerlendirmesi sürecinin başlatılması ve komisyonun kuruluşu</a:t>
            </a:r>
          </a:p>
        </p:txBody>
      </p:sp>
      <p:sp>
        <p:nvSpPr>
          <p:cNvPr id="3" name="İçerik Yer Tutucusu 2"/>
          <p:cNvSpPr>
            <a:spLocks noGrp="1"/>
          </p:cNvSpPr>
          <p:nvPr>
            <p:ph idx="1"/>
          </p:nvPr>
        </p:nvSpPr>
        <p:spPr>
          <a:xfrm>
            <a:off x="1484310" y="1303020"/>
            <a:ext cx="10334310" cy="4929235"/>
          </a:xfrm>
        </p:spPr>
        <p:txBody>
          <a:bodyPr>
            <a:normAutofit fontScale="62500" lnSpcReduction="20000"/>
          </a:bodyPr>
          <a:lstStyle/>
          <a:p>
            <a:pPr marL="0" indent="0" algn="just" fontAlgn="t">
              <a:buNone/>
            </a:pPr>
            <a:r>
              <a:rPr lang="tr-TR" b="1" dirty="0"/>
              <a:t>MADDE 8 –</a:t>
            </a:r>
            <a:r>
              <a:rPr lang="tr-TR" dirty="0"/>
              <a:t> </a:t>
            </a:r>
            <a:r>
              <a:rPr lang="tr-TR" b="1" dirty="0"/>
              <a:t>(1)</a:t>
            </a:r>
            <a:r>
              <a:rPr lang="tr-TR" dirty="0"/>
              <a:t> Bakanlıkça yeterlik verilmiş kurum/kuruluşlar ek-3’te yer alan ÇED Genel Formatı esas alınarak hazırlanan ÇED Başvuru Dosyasını ve proje sahibi tarafından yetkilendirildiğine dair vekâletname ve imza sirkülerini Bakanlığa sunar.</a:t>
            </a:r>
          </a:p>
          <a:p>
            <a:pPr marL="0" indent="0" algn="just" fontAlgn="t">
              <a:buNone/>
            </a:pPr>
            <a:r>
              <a:rPr lang="tr-TR" b="1" dirty="0"/>
              <a:t>(2)</a:t>
            </a:r>
            <a:r>
              <a:rPr lang="tr-TR" dirty="0"/>
              <a:t> "ÇED Gereklidir" kararı verilen projeler için, bu karar, ÇED Başvuru Dosyası ve proje sahibi tarafından yetkilendirildiğine dair vekâletname ile imza sirküleri, Bakanlıkça yeterlik verilmiş kurum/kuruluşlar tarafından Bakanlığa sunulur.</a:t>
            </a:r>
          </a:p>
          <a:p>
            <a:pPr marL="0" indent="0" algn="just" fontAlgn="t">
              <a:buNone/>
            </a:pPr>
            <a:r>
              <a:rPr lang="tr-TR" b="1" dirty="0"/>
              <a:t>(3)</a:t>
            </a:r>
            <a:r>
              <a:rPr lang="tr-TR" dirty="0"/>
              <a:t> Bakanlık, başvuru dosyasındaki bilgi ve belgeleri uygunluk bakımından inceler. Bu işlemler beş (5) iş günü içinde tamamlanır. Ek-3’te yer alan ÇED Genel Formatına uygun hazırlanmadığı anlaşılan ÇED Başvuru Dosyası tamamlanmak üzere iade edilir. Bakanlıkça yeterlik verilmiş kurum/kuruluşlar eksikliklerini tamamlayıp ÇED Başvuru Dosyasını yeniden Bakanlığa sunar.</a:t>
            </a:r>
          </a:p>
          <a:p>
            <a:pPr marL="0" indent="0" algn="just" fontAlgn="t">
              <a:buNone/>
            </a:pPr>
            <a:r>
              <a:rPr lang="tr-TR" b="1" dirty="0"/>
              <a:t>(4)</a:t>
            </a:r>
            <a:r>
              <a:rPr lang="tr-TR" dirty="0"/>
              <a:t> İnceleme sonucunda başvuru dosyasının ek-3’te yer alan ÇED Genel Formatına uygun hazırlandığına karar verilmesi halinde, Bakanlık tarafından başvuru dosyasındaki bilgiler dikkate alınarak, ilgili kamu kurum ve kuruluş temsilcileri, Bakanlık yetkilileri, proje sahibi ve Bakanlıkça yeterlik verilmiş kurum/kuruluşlardan oluşan bir Komisyon kurulur.</a:t>
            </a:r>
          </a:p>
          <a:p>
            <a:pPr marL="0" indent="0" algn="just" fontAlgn="t">
              <a:buNone/>
            </a:pPr>
            <a:r>
              <a:rPr lang="tr-TR" b="1" dirty="0"/>
              <a:t>(5)</a:t>
            </a:r>
            <a:r>
              <a:rPr lang="tr-TR" dirty="0"/>
              <a:t> Proje ile ilgili olarak başvurunun yapıldığını, ÇED sürecinin başladığını, ÇED Başvuru Dosyasının halkın görüşüne açıldığını ve ÇED süreci tamamlanana kadar projeye ilişkin görüş ve önerilerin Valiliğe veya Bakanlığa verilebileceği Bakanlık ve Valilik tarafından anons, askıda ilan, internet vb. şekilde halka duyurulur.</a:t>
            </a:r>
          </a:p>
          <a:p>
            <a:pPr marL="0" indent="0" algn="just" fontAlgn="t">
              <a:buNone/>
            </a:pPr>
            <a:r>
              <a:rPr lang="tr-TR" b="1" dirty="0"/>
              <a:t>(6)</a:t>
            </a:r>
            <a:r>
              <a:rPr lang="tr-TR" dirty="0"/>
              <a:t> Bakanlık, Halkın Katılımı Toplantısı ve kapsam belirleme için görüş verme tarihini belirten bir yazıyı ve ek-3’te yer alan Genel Format doğrultusunda hazırlanmış ÇED Başvuru Dosyasını, Komisyon üyelerine gönderir.</a:t>
            </a:r>
          </a:p>
          <a:p>
            <a:pPr marL="0" indent="0" algn="just" fontAlgn="t">
              <a:buNone/>
            </a:pPr>
            <a:r>
              <a:rPr lang="tr-TR" b="1" dirty="0"/>
              <a:t>(7)</a:t>
            </a:r>
            <a:r>
              <a:rPr lang="tr-TR" dirty="0"/>
              <a:t> Bakanlık, gerekli gördüğü hallerde, projenin konusu, türü ve proje için belirlenen yerin özelliklerini de dikkate alarak, üniversiteler, enstitüler, araştırma ve uzman kuruluşları, meslek odaları, sendikalar, birlikler, sivil toplum örgütlerinden temsilcileri de Komisyon toplantılarına üye olarak çağırabilir.</a:t>
            </a:r>
          </a:p>
          <a:p>
            <a:pPr marL="0" indent="0" algn="just" fontAlgn="t">
              <a:buNone/>
            </a:pPr>
            <a:r>
              <a:rPr lang="tr-TR" b="1" dirty="0"/>
              <a:t>(8)</a:t>
            </a:r>
            <a:r>
              <a:rPr lang="tr-TR" dirty="0"/>
              <a:t> Komisyonda kurum ve kuruluş temsilcisi olarak görev yapan üyelerin, yeterli mesleki bilgi ve deneyime sahip olmaları ve temsil ettikleri kurum/kuruluşların görev alanlarıyla sınırlı olmak üzere görüş vermeye yetkili kılınmış olmaları esastır.</a:t>
            </a:r>
          </a:p>
          <a:p>
            <a:pPr algn="just"/>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27</a:t>
            </a:fld>
            <a:endParaRPr lang="tr-TR" dirty="0"/>
          </a:p>
        </p:txBody>
      </p:sp>
    </p:spTree>
    <p:extLst>
      <p:ext uri="{BB962C8B-B14F-4D97-AF65-F5344CB8AC3E}">
        <p14:creationId xmlns:p14="http://schemas.microsoft.com/office/powerpoint/2010/main" xmlns="" val="17701968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491490"/>
          </a:xfrm>
        </p:spPr>
        <p:txBody>
          <a:bodyPr>
            <a:normAutofit fontScale="90000"/>
          </a:bodyPr>
          <a:lstStyle/>
          <a:p>
            <a:r>
              <a:rPr lang="tr-TR" dirty="0"/>
              <a:t>Halkın katılımı toplantısı</a:t>
            </a:r>
          </a:p>
        </p:txBody>
      </p:sp>
      <p:sp>
        <p:nvSpPr>
          <p:cNvPr id="3" name="İçerik Yer Tutucusu 2"/>
          <p:cNvSpPr>
            <a:spLocks noGrp="1"/>
          </p:cNvSpPr>
          <p:nvPr>
            <p:ph idx="1"/>
          </p:nvPr>
        </p:nvSpPr>
        <p:spPr>
          <a:xfrm>
            <a:off x="1484310" y="1177292"/>
            <a:ext cx="10018713" cy="5054964"/>
          </a:xfrm>
        </p:spPr>
        <p:txBody>
          <a:bodyPr>
            <a:normAutofit fontScale="70000" lnSpcReduction="20000"/>
          </a:bodyPr>
          <a:lstStyle/>
          <a:p>
            <a:pPr marL="0" indent="0" algn="just">
              <a:buNone/>
            </a:pPr>
            <a:r>
              <a:rPr lang="tr-TR" dirty="0"/>
              <a:t>MADDE 9 – (1) Halkı yatırım hakkında bilgilendirmek, projeye ilişkin görüş ve önerilerini almak üzere; Bakanlıkça yeterlik verilmiş kurum/kuruluşlar ve proje sahibinin katılımı ile Bakanlıkça belirlenen tarihte, projeden en çok etkilenmesi beklenen ilgili halkın kolaylıkla ulaşabileceği Valilikçe belirlenen merkezi bir yer ve saatte Halkın Katılımı Toplantısı düzenlenir.</a:t>
            </a:r>
          </a:p>
          <a:p>
            <a:pPr marL="0" indent="0" algn="just">
              <a:buNone/>
            </a:pPr>
            <a:r>
              <a:rPr lang="tr-TR" dirty="0" smtClean="0"/>
              <a:t>a</a:t>
            </a:r>
            <a:r>
              <a:rPr lang="tr-TR" dirty="0"/>
              <a:t>) Bakanlıkça yeterlik verilmiş kurum/kuruluşlar toplantı tarihini, saatini, yerini ve konusunu belirten bir ilanı; projenin gerçekleştirileceği yörede yayınlanan yerel süreli yayın ile birlikte yaygın süreli yayın olarak tanımlanan bir gazetede toplantı tarihinden en az on (10) takvim günü önce yayınlatır.</a:t>
            </a:r>
          </a:p>
          <a:p>
            <a:pPr marL="0" indent="0" algn="just">
              <a:buNone/>
            </a:pPr>
            <a:r>
              <a:rPr lang="tr-TR" dirty="0" smtClean="0"/>
              <a:t>b</a:t>
            </a:r>
            <a:r>
              <a:rPr lang="tr-TR" dirty="0"/>
              <a:t>) Halkın Katılımı Toplantısı, Çevre ve Şehircilik İl Müdürünün veya görevlendireceği bir yetkilinin başkanlığında yapılır. Toplantıda; halkın, proje hakkında bilgilendirilmesi, görüş, soru ve önerilerinin alınması sağlanır. Başkan, katılımcılardan görüşlerini yazılı olarak vermelerini isteyebilir. Toplantı tutanağı, bir sureti Valilikte kalmak üzere Bakanlığa gönderilir.</a:t>
            </a:r>
          </a:p>
          <a:p>
            <a:pPr marL="0" indent="0" algn="just">
              <a:buNone/>
            </a:pPr>
            <a:r>
              <a:rPr lang="tr-TR" dirty="0" smtClean="0"/>
              <a:t>(</a:t>
            </a:r>
            <a:r>
              <a:rPr lang="tr-TR" dirty="0"/>
              <a:t>2) Valilik, Halkın Katılımı Toplantısı ile halkın görüş ve önerilerini bildirebileceği süreç ile ilgili zamanlama takvimini ve iletişim bilgilerini halka duyurur. Halkın görüş ve önerileri, zamanlama takvimi içerisinde Komisyona sunulur.</a:t>
            </a:r>
          </a:p>
          <a:p>
            <a:pPr marL="0" indent="0" algn="just">
              <a:buNone/>
            </a:pPr>
            <a:r>
              <a:rPr lang="tr-TR" dirty="0" smtClean="0"/>
              <a:t>(</a:t>
            </a:r>
            <a:r>
              <a:rPr lang="tr-TR" dirty="0"/>
              <a:t>3) Komisyon üyeleri, kapsam belirlemesi öncesinde proje uygulama yerini inceleyebilir, kendilerine iletilen tarihe göre Halkın Katılımı Toplantısına katılabilirler.</a:t>
            </a:r>
          </a:p>
          <a:p>
            <a:pPr marL="0" indent="0" algn="just">
              <a:buNone/>
            </a:pPr>
            <a:r>
              <a:rPr lang="tr-TR" dirty="0" smtClean="0"/>
              <a:t>(</a:t>
            </a:r>
            <a:r>
              <a:rPr lang="tr-TR" dirty="0"/>
              <a:t>4) Bakanlıkça yeterlik verilmiş kurum/kuruluşlar tarafından halkı bilgilendirmek amacıyla broşür dağıtmak, anket, seminer gibi çalışmalar Halkın Katılımı Toplantısından önce yapılabilir veya internet sitesinden yayınlanabilir</a:t>
            </a:r>
            <a:r>
              <a:rPr lang="tr-TR" dirty="0" smtClean="0"/>
              <a:t>.</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28</a:t>
            </a:fld>
            <a:endParaRPr lang="tr-TR" dirty="0"/>
          </a:p>
        </p:txBody>
      </p:sp>
    </p:spTree>
    <p:extLst>
      <p:ext uri="{BB962C8B-B14F-4D97-AF65-F5344CB8AC3E}">
        <p14:creationId xmlns:p14="http://schemas.microsoft.com/office/powerpoint/2010/main" xmlns="" val="13033111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491490"/>
          </a:xfrm>
        </p:spPr>
        <p:txBody>
          <a:bodyPr>
            <a:normAutofit fontScale="90000"/>
          </a:bodyPr>
          <a:lstStyle/>
          <a:p>
            <a:r>
              <a:rPr lang="tr-TR" dirty="0"/>
              <a:t>Komisyonun, kapsam ve özel format belirlemesi</a:t>
            </a:r>
          </a:p>
        </p:txBody>
      </p:sp>
      <p:sp>
        <p:nvSpPr>
          <p:cNvPr id="3" name="İçerik Yer Tutucusu 2"/>
          <p:cNvSpPr>
            <a:spLocks noGrp="1"/>
          </p:cNvSpPr>
          <p:nvPr>
            <p:ph idx="1"/>
          </p:nvPr>
        </p:nvSpPr>
        <p:spPr>
          <a:xfrm>
            <a:off x="1484310" y="1177292"/>
            <a:ext cx="10018713" cy="5054964"/>
          </a:xfrm>
        </p:spPr>
        <p:txBody>
          <a:bodyPr>
            <a:normAutofit lnSpcReduction="10000"/>
          </a:bodyPr>
          <a:lstStyle/>
          <a:p>
            <a:pPr marL="0" indent="0" algn="just">
              <a:buNone/>
            </a:pPr>
            <a:r>
              <a:rPr lang="tr-TR" dirty="0"/>
              <a:t>MADDE 10 – </a:t>
            </a:r>
            <a:r>
              <a:rPr lang="tr-TR" b="1" dirty="0"/>
              <a:t>(1)</a:t>
            </a:r>
            <a:r>
              <a:rPr lang="tr-TR" dirty="0"/>
              <a:t> Komisyon üyesi kurum/kuruluşların görüş ve önerileri ile halktan gelen görüş ve öneriler doğrultusunda Bakanlıkça ÇED Raporu Özel Formatı hazırlanır.</a:t>
            </a:r>
          </a:p>
          <a:p>
            <a:pPr marL="0" indent="0" algn="just">
              <a:buNone/>
            </a:pPr>
            <a:r>
              <a:rPr lang="tr-TR" b="1" dirty="0" smtClean="0"/>
              <a:t>(</a:t>
            </a:r>
            <a:r>
              <a:rPr lang="tr-TR" b="1" dirty="0"/>
              <a:t>2)</a:t>
            </a:r>
            <a:r>
              <a:rPr lang="tr-TR" dirty="0"/>
              <a:t> Komisyon tarafından belirlenen Özel Format, Bakanlık tarafından belirlenen Özel Format Bedelinin bu maddede belirlenen süre içerisinde ödenmesi mukabilinde verilir. Halkın Katılımı Toplantısı/Toplantılarının tamamlanmasından itibaren Format Bedeli, üç (3) ay içerisinde yatırılmaz ise ÇED süreci sonlandırılır.</a:t>
            </a:r>
          </a:p>
          <a:p>
            <a:pPr marL="0" indent="0" algn="just">
              <a:buNone/>
            </a:pPr>
            <a:r>
              <a:rPr lang="tr-TR" b="1" dirty="0" smtClean="0"/>
              <a:t>(</a:t>
            </a:r>
            <a:r>
              <a:rPr lang="tr-TR" b="1" dirty="0"/>
              <a:t>3)</a:t>
            </a:r>
            <a:r>
              <a:rPr lang="tr-TR" dirty="0"/>
              <a:t> Format Bedelinin yatırılmasından sonra, Bakanlıkça yedi (7) iş günü içerisinde Özel Format verilir.</a:t>
            </a:r>
          </a:p>
          <a:p>
            <a:pPr marL="0" indent="0" algn="just">
              <a:buNone/>
            </a:pPr>
            <a:r>
              <a:rPr lang="tr-TR" b="1" dirty="0" smtClean="0"/>
              <a:t>(</a:t>
            </a:r>
            <a:r>
              <a:rPr lang="tr-TR" b="1" dirty="0"/>
              <a:t>4)</a:t>
            </a:r>
            <a:r>
              <a:rPr lang="tr-TR" dirty="0"/>
              <a:t> Bakanlıkça yeterlik verilmiş kurum/kuruluşlar Özel Formatın veriliş tarihinden itibaren on sekiz (18) ay içinde ÇED Raporunu Bakanlığa sunmakla yükümlüdür. Bu süre içinde ÇED Raporu sunulmaz ise ÇED süreci sonlandırılır.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29</a:t>
            </a:fld>
            <a:endParaRPr lang="tr-TR" dirty="0"/>
          </a:p>
        </p:txBody>
      </p:sp>
    </p:spTree>
    <p:extLst>
      <p:ext uri="{BB962C8B-B14F-4D97-AF65-F5344CB8AC3E}">
        <p14:creationId xmlns:p14="http://schemas.microsoft.com/office/powerpoint/2010/main" xmlns="" val="2588290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200" dirty="0"/>
              <a:t>5 </a:t>
            </a:r>
            <a:r>
              <a:rPr lang="tr-TR" sz="3200" dirty="0" smtClean="0"/>
              <a:t>Haziran </a:t>
            </a:r>
            <a:r>
              <a:rPr lang="tr-TR" sz="3200" dirty="0"/>
              <a:t>1972 </a:t>
            </a:r>
            <a:r>
              <a:rPr lang="tr-TR" sz="3200" dirty="0" smtClean="0"/>
              <a:t/>
            </a:r>
            <a:br>
              <a:rPr lang="tr-TR" sz="3200" dirty="0" smtClean="0"/>
            </a:br>
            <a:r>
              <a:rPr lang="tr-TR" sz="3200" dirty="0" smtClean="0"/>
              <a:t>«Çevre ve İnsan Konferansı» </a:t>
            </a:r>
            <a:br>
              <a:rPr lang="tr-TR" sz="3200" dirty="0" smtClean="0"/>
            </a:br>
            <a:r>
              <a:rPr lang="tr-TR" sz="3200" dirty="0" smtClean="0"/>
              <a:t>İsviçre-Stockholm</a:t>
            </a:r>
            <a:r>
              <a:rPr lang="tr-TR" sz="3200" dirty="0"/>
              <a:t/>
            </a:r>
            <a:br>
              <a:rPr lang="tr-TR" sz="3200" dirty="0"/>
            </a:br>
            <a:endParaRPr lang="tr-TR" sz="3200" dirty="0"/>
          </a:p>
        </p:txBody>
      </p:sp>
      <p:sp>
        <p:nvSpPr>
          <p:cNvPr id="3" name="İçerik Yer Tutucusu 2"/>
          <p:cNvSpPr>
            <a:spLocks noGrp="1"/>
          </p:cNvSpPr>
          <p:nvPr>
            <p:ph idx="1"/>
          </p:nvPr>
        </p:nvSpPr>
        <p:spPr/>
        <p:txBody>
          <a:bodyPr>
            <a:normAutofit fontScale="92500" lnSpcReduction="10000"/>
          </a:bodyPr>
          <a:lstStyle/>
          <a:p>
            <a:r>
              <a:rPr lang="tr-TR" dirty="0" smtClean="0"/>
              <a:t>Dünyanın bir çok yöresinde giderek önemli boyutlara ulaşma eğilimi gösteren çevre sorunlarının tüm insanlığı tehdit eden bir problem haline geldiğini… ve</a:t>
            </a:r>
          </a:p>
          <a:p>
            <a:r>
              <a:rPr lang="tr-TR" dirty="0" smtClean="0"/>
              <a:t>Bu ortak probleme koordineli çalışma ile ortak </a:t>
            </a:r>
            <a:r>
              <a:rPr lang="tr-TR" dirty="0"/>
              <a:t>çözümler </a:t>
            </a:r>
            <a:r>
              <a:rPr lang="tr-TR" dirty="0" smtClean="0"/>
              <a:t>getirebileceğini vurgulamıştır. </a:t>
            </a:r>
          </a:p>
          <a:p>
            <a:r>
              <a:rPr lang="tr-TR" dirty="0" smtClean="0"/>
              <a:t>Bu amaçla; merkezi Kenya-Nairobi’de olan United Nations Environmental Program (UNEP) – Birleşmiş Milletler Çevre Programı…</a:t>
            </a:r>
          </a:p>
          <a:p>
            <a:r>
              <a:rPr lang="tr-TR" dirty="0" smtClean="0"/>
              <a:t>UNEP’in kuruluşundan beri önem verdiği konulardan biri ÇED için etkili yöntemlerin geliştirilmesi…</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3</a:t>
            </a:fld>
            <a:endParaRPr lang="tr-TR" dirty="0"/>
          </a:p>
        </p:txBody>
      </p:sp>
    </p:spTree>
    <p:extLst>
      <p:ext uri="{BB962C8B-B14F-4D97-AF65-F5344CB8AC3E}">
        <p14:creationId xmlns:p14="http://schemas.microsoft.com/office/powerpoint/2010/main" xmlns="" val="9325503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491490"/>
          </a:xfrm>
        </p:spPr>
        <p:txBody>
          <a:bodyPr>
            <a:noAutofit/>
          </a:bodyPr>
          <a:lstStyle/>
          <a:p>
            <a:r>
              <a:rPr lang="tr-TR" sz="2600" b="1" dirty="0"/>
              <a:t>Çevresel etki değerlendirmesi raporunun bakanlığa sunulması</a:t>
            </a:r>
          </a:p>
        </p:txBody>
      </p:sp>
      <p:sp>
        <p:nvSpPr>
          <p:cNvPr id="3" name="İçerik Yer Tutucusu 2"/>
          <p:cNvSpPr>
            <a:spLocks noGrp="1"/>
          </p:cNvSpPr>
          <p:nvPr>
            <p:ph idx="1"/>
          </p:nvPr>
        </p:nvSpPr>
        <p:spPr>
          <a:xfrm>
            <a:off x="1484310" y="1177292"/>
            <a:ext cx="10018713" cy="5054964"/>
          </a:xfrm>
        </p:spPr>
        <p:txBody>
          <a:bodyPr>
            <a:normAutofit fontScale="85000" lnSpcReduction="20000"/>
          </a:bodyPr>
          <a:lstStyle/>
          <a:p>
            <a:pPr marL="0" indent="0" algn="just" fontAlgn="t">
              <a:buNone/>
            </a:pPr>
            <a:r>
              <a:rPr lang="tr-TR" b="1" dirty="0"/>
              <a:t>MADDE 11 –</a:t>
            </a:r>
            <a:r>
              <a:rPr lang="tr-TR" dirty="0"/>
              <a:t> (1) Bakanlıkça yeterlik verilmiş kurum/kuruluşlar tarafından hazırlanan ÇED Raporu Bakanlığa sunulur. ÇED Raporunun Özel Formatına uygunluğu ve belirlenen çalışma grubunda yer alması gereken meslek uzmanlarınca hazırlanıp hazırlanmadığı hakkındaki inceleme Bakanlık tarafından beş (5) iş günü içinde sonuçlandırılır. ÇED Raporunun Özel Formatına uygun olmadığı ve/veya belirlenen çalışma grubunca hazırlanmadığının anlaşılması halinde, bu hususların yerine getirilmesi için ÇED Raporu iade edilir. İade edilen ÇED raporunun üç (3) ay içinde Bakanlığa sunulmaması veya yapılan düzeltmenin yeterli görülmediği durumda ÇED süreci sonlandırılır.</a:t>
            </a:r>
          </a:p>
          <a:p>
            <a:pPr marL="0" indent="0" algn="just" fontAlgn="t">
              <a:buNone/>
            </a:pPr>
            <a:r>
              <a:rPr lang="tr-TR" dirty="0"/>
              <a:t>(2) Bakanlıkça ÇED Raporu Özel Formatına uygun hazırlandığı tespit edilen ÇED Raporu, inceleme ve değerlendirme toplantısının tarihi ve yerini belirten bir yazı ile Komisyon üyelerine gönderilir.</a:t>
            </a:r>
          </a:p>
          <a:p>
            <a:pPr marL="0" indent="0" algn="just" fontAlgn="t">
              <a:buNone/>
            </a:pPr>
            <a:r>
              <a:rPr lang="tr-TR" dirty="0"/>
              <a:t>(3) Proje ile ilgili inceleme değerlendirme sürecinin başladığı ve ÇED Raporunun halkın görüşüne açıldığı Bakanlık ve Valilik tarafından anons, askıda ilan, internet vb. şekilde halka duyurulur.</a:t>
            </a:r>
          </a:p>
          <a:p>
            <a:pPr marL="0" indent="0" algn="just" fontAlgn="t">
              <a:buNone/>
            </a:pPr>
            <a:r>
              <a:rPr lang="tr-TR" dirty="0"/>
              <a:t>(4) ÇED Raporunu incelemek isteyenler, duyuru tarihinden itibaren rapor nihai edilene kadar raporu inceleyerek proje hakkında Bakanlığa veya Valiliğe görüş bildirebilirler. Valiliğe bildirilen görüşler Bakanlığa iletilir. Bu görüşler Komisyon tarafından dikkate alınır ve Bakanlıkça yeterlik verilmiş kurum/kuruluşlar tarafından ÇED Raporuna yansıtılır.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30</a:t>
            </a:fld>
            <a:endParaRPr lang="tr-TR" dirty="0"/>
          </a:p>
        </p:txBody>
      </p:sp>
    </p:spTree>
    <p:extLst>
      <p:ext uri="{BB962C8B-B14F-4D97-AF65-F5344CB8AC3E}">
        <p14:creationId xmlns:p14="http://schemas.microsoft.com/office/powerpoint/2010/main" xmlns="" val="3533353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1"/>
            <a:ext cx="10018713" cy="491490"/>
          </a:xfrm>
        </p:spPr>
        <p:txBody>
          <a:bodyPr>
            <a:noAutofit/>
          </a:bodyPr>
          <a:lstStyle/>
          <a:p>
            <a:r>
              <a:rPr lang="tr-TR" sz="2000" b="1" dirty="0"/>
              <a:t>Komisyonun çalışma usulü ve çevresel etki değerlendirmesi raporunun incelenmesi</a:t>
            </a:r>
          </a:p>
        </p:txBody>
      </p:sp>
      <p:sp>
        <p:nvSpPr>
          <p:cNvPr id="3" name="İçerik Yer Tutucusu 2"/>
          <p:cNvSpPr>
            <a:spLocks noGrp="1"/>
          </p:cNvSpPr>
          <p:nvPr>
            <p:ph idx="1"/>
          </p:nvPr>
        </p:nvSpPr>
        <p:spPr>
          <a:xfrm>
            <a:off x="1484310" y="811531"/>
            <a:ext cx="10018713" cy="5863589"/>
          </a:xfrm>
        </p:spPr>
        <p:txBody>
          <a:bodyPr>
            <a:normAutofit fontScale="55000" lnSpcReduction="20000"/>
          </a:bodyPr>
          <a:lstStyle/>
          <a:p>
            <a:pPr marL="0" indent="0" algn="just" fontAlgn="t">
              <a:buNone/>
            </a:pPr>
            <a:r>
              <a:rPr lang="tr-TR" b="1" dirty="0"/>
              <a:t>MADDE 12 – (1) Komisyon ÇED Raporunu, ilk inceleme değerlendirme toplantısından itibaren on (10) iş günü içinde inceler ve değerlendirir.</a:t>
            </a:r>
          </a:p>
          <a:p>
            <a:pPr marL="0" indent="0" algn="just" fontAlgn="t">
              <a:buNone/>
            </a:pPr>
            <a:r>
              <a:rPr lang="tr-TR" b="1" dirty="0" smtClean="0"/>
              <a:t>(</a:t>
            </a:r>
            <a:r>
              <a:rPr lang="tr-TR" b="1" dirty="0"/>
              <a:t>2) Komisyon, salt çoğunluk ile toplanır. Komisyon üyeleri, temsil ettikleri merkezi ve yerel kurum/kuruluşları ilgilendiren konulardaki yetki, görev ve sorumlulukları çerçevesinde görevlendirilirler; kurum/kuruluşları adına görüş bildirirler. Komisyon başkanı, üyelerden görüşlerini yazılı olarak vermelerini isteyebilir. Yazılı görüş veren kurum temsilcilerinin sonraki toplantılara katılmamaya ilişkin istemleri Komisyon başkanınca değerlendirilir.</a:t>
            </a:r>
          </a:p>
          <a:p>
            <a:pPr marL="0" indent="0" algn="just" fontAlgn="t">
              <a:buNone/>
            </a:pPr>
            <a:r>
              <a:rPr lang="tr-TR" b="1" dirty="0" smtClean="0"/>
              <a:t>(</a:t>
            </a:r>
            <a:r>
              <a:rPr lang="tr-TR" b="1" dirty="0"/>
              <a:t>3) Komisyon, Bakanlıkça yeterlik verilmiş kurum/kuruluşlardan proje ile ilgili geniş kapsamlı bilgi vermesini, araç gereç sağlamasını, konusu itibariyle Bakanlıkça ya da Bakanlıkça yeterlik verilmiş özel veya kamuya ait kurum/kuruluşların laboratuvarlarınca analiz, deney ve ölçümler yapmasını veya yaptırmasını isteyebilir.</a:t>
            </a:r>
          </a:p>
          <a:p>
            <a:pPr marL="0" indent="0" algn="just" fontAlgn="t">
              <a:buNone/>
            </a:pPr>
            <a:r>
              <a:rPr lang="tr-TR" b="1" dirty="0" smtClean="0"/>
              <a:t>(</a:t>
            </a:r>
            <a:r>
              <a:rPr lang="tr-TR" b="1" dirty="0"/>
              <a:t>4) Su, toprak ve benzeri analizlerde, tartışmalı durum olması halinde şahit numuneye başvurulabilir. Bu işlemlerin sonuçlarını Bakanlıkça yeterlik verilmiş kurum/kuruluşlar Bakanlığa sunmakla yükümlüdürler.</a:t>
            </a:r>
          </a:p>
          <a:p>
            <a:pPr marL="0" indent="0" algn="just" fontAlgn="t">
              <a:buNone/>
            </a:pPr>
            <a:r>
              <a:rPr lang="tr-TR" b="1" dirty="0" smtClean="0"/>
              <a:t>(</a:t>
            </a:r>
            <a:r>
              <a:rPr lang="tr-TR" b="1" dirty="0"/>
              <a:t>5) Komisyon gerekli görürse, görevlendireceği üyeleri aracılığı ile projenin gerçekleştirilmesi planlanan yerde ve benzer tesislerde inceleme yapabilir.</a:t>
            </a:r>
          </a:p>
          <a:p>
            <a:pPr marL="0" indent="0" algn="just" fontAlgn="t">
              <a:buNone/>
            </a:pPr>
            <a:r>
              <a:rPr lang="tr-TR" b="1" dirty="0" smtClean="0"/>
              <a:t>(</a:t>
            </a:r>
            <a:r>
              <a:rPr lang="tr-TR" b="1" dirty="0"/>
              <a:t>6) ÇED Raporunda önemli eksiklik ve yanlışların görülmesi durumunda Komisyon, bunların giderilmesini Bakanlıkça yeterlik verilmiş kurum/kuruluşlardan veya ilgili kurumlardan ister. Bu durumda, inceleme değerlendirme süreci durdurulur. Eksiklikler tamamlanmadan veya gerekli düzeltmeler yapılmadan Komisyon çalışmalarına devam edilmez.</a:t>
            </a:r>
          </a:p>
          <a:p>
            <a:pPr marL="0" indent="0" algn="just" fontAlgn="t">
              <a:buNone/>
            </a:pPr>
            <a:r>
              <a:rPr lang="tr-TR" b="1" dirty="0" smtClean="0"/>
              <a:t>(</a:t>
            </a:r>
            <a:r>
              <a:rPr lang="tr-TR" b="1" dirty="0"/>
              <a:t>7) Bakanlıkça yeterlik verilmiş kurum/kuruluşların ÇED Raporunda gerekli görülen düzeltmeleri yapıp yeniden Bakanlığa sunmasından sonra; Komisyon, Bakanlıkça toplantıya çağırılır. Toplantının yapılması ile birlikte inceleme değerlendirme süreci kaldığı yerden işlemeye başlar.</a:t>
            </a:r>
          </a:p>
          <a:p>
            <a:pPr marL="0" indent="0" algn="just" fontAlgn="t">
              <a:buNone/>
            </a:pPr>
            <a:r>
              <a:rPr lang="tr-TR" b="1" dirty="0" smtClean="0"/>
              <a:t>(</a:t>
            </a:r>
            <a:r>
              <a:rPr lang="tr-TR" b="1" dirty="0"/>
              <a:t>8) Bakanlıkça yeterlik verilmiş kurum/kuruluşlardan ÇED Raporunda değişiklik yapması en çok iki (2) kez istenebilir. Yapılan düzeltme Komisyonca yeterli görülmez ise durum bir tutanakla belirlenir ve projenin ÇED süreci sonlandırılır.</a:t>
            </a:r>
          </a:p>
          <a:p>
            <a:pPr marL="0" indent="0" algn="just" fontAlgn="t">
              <a:buNone/>
            </a:pPr>
            <a:r>
              <a:rPr lang="tr-TR" b="1" dirty="0" smtClean="0"/>
              <a:t>(</a:t>
            </a:r>
            <a:r>
              <a:rPr lang="tr-TR" b="1" dirty="0"/>
              <a:t>9) Komisyon tarafından, inceleme değerlendirme toplantıları sırasında;</a:t>
            </a:r>
          </a:p>
          <a:p>
            <a:pPr marL="457200" lvl="1" indent="0" algn="just" fontAlgn="t">
              <a:buNone/>
            </a:pPr>
            <a:r>
              <a:rPr lang="tr-TR" b="1" dirty="0" smtClean="0"/>
              <a:t>a</a:t>
            </a:r>
            <a:r>
              <a:rPr lang="tr-TR" b="1" dirty="0"/>
              <a:t>) ÇED Raporu ve eklerinin yeterli ve uygun olup olmadığı,</a:t>
            </a:r>
          </a:p>
          <a:p>
            <a:pPr marL="457200" lvl="1" indent="0" algn="just" fontAlgn="t">
              <a:buNone/>
            </a:pPr>
            <a:r>
              <a:rPr lang="tr-TR" b="1" dirty="0" smtClean="0"/>
              <a:t>b</a:t>
            </a:r>
            <a:r>
              <a:rPr lang="tr-TR" b="1" dirty="0"/>
              <a:t>) Projenin çevreye olabilecek etkilerinin kapsamlı bir şekilde incelenip incelenmediği,</a:t>
            </a:r>
          </a:p>
          <a:p>
            <a:pPr marL="457200" lvl="1" indent="0" algn="just" fontAlgn="t">
              <a:buNone/>
            </a:pPr>
            <a:r>
              <a:rPr lang="tr-TR" b="1" dirty="0" smtClean="0"/>
              <a:t>c</a:t>
            </a:r>
            <a:r>
              <a:rPr lang="tr-TR" b="1" dirty="0"/>
              <a:t>) Çevreye olabilecek olumsuz etkilerin giderilmesi için gerekli önlemlerin yer alıp almadığı,</a:t>
            </a:r>
          </a:p>
          <a:p>
            <a:pPr marL="457200" lvl="1" indent="0" algn="just" fontAlgn="t">
              <a:buNone/>
            </a:pPr>
            <a:r>
              <a:rPr lang="tr-TR" b="1" dirty="0" smtClean="0"/>
              <a:t>ç</a:t>
            </a:r>
            <a:r>
              <a:rPr lang="tr-TR" b="1" dirty="0"/>
              <a:t>) Halkın Katılımı Toplantısı ve süreç içerisinde gelen görüş ve önerilere çözüm getirilip getirilmediğine ilişkin inceleme ve değerlendirmeler yapılır.</a:t>
            </a:r>
          </a:p>
          <a:p>
            <a:pPr marL="0" indent="0" algn="just" fontAlgn="t">
              <a:buNone/>
            </a:pPr>
            <a:r>
              <a:rPr lang="tr-TR" b="1" dirty="0" smtClean="0"/>
              <a:t>(</a:t>
            </a:r>
            <a:r>
              <a:rPr lang="tr-TR" b="1" dirty="0"/>
              <a:t>10) Komisyon çalışmalarını ve değerlendirmelerini tutanak altına alır ve sonuçlandırır.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31</a:t>
            </a:fld>
            <a:endParaRPr lang="tr-TR" dirty="0"/>
          </a:p>
        </p:txBody>
      </p:sp>
    </p:spTree>
    <p:extLst>
      <p:ext uri="{BB962C8B-B14F-4D97-AF65-F5344CB8AC3E}">
        <p14:creationId xmlns:p14="http://schemas.microsoft.com/office/powerpoint/2010/main" xmlns="" val="31924934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1"/>
            <a:ext cx="10018713" cy="491490"/>
          </a:xfrm>
        </p:spPr>
        <p:txBody>
          <a:bodyPr>
            <a:noAutofit/>
          </a:bodyPr>
          <a:lstStyle/>
          <a:p>
            <a:r>
              <a:rPr lang="tr-TR" sz="2000" b="1" dirty="0"/>
              <a:t>Komisyon tarafından incelenerek son şekli verilen çevresel etki değerlendirmesi raporu ve ilgili dokümanların bakanlığa sunulması</a:t>
            </a:r>
          </a:p>
        </p:txBody>
      </p:sp>
      <p:sp>
        <p:nvSpPr>
          <p:cNvPr id="3" name="İçerik Yer Tutucusu 2"/>
          <p:cNvSpPr>
            <a:spLocks noGrp="1"/>
          </p:cNvSpPr>
          <p:nvPr>
            <p:ph idx="1"/>
          </p:nvPr>
        </p:nvSpPr>
        <p:spPr>
          <a:xfrm>
            <a:off x="1484310" y="811531"/>
            <a:ext cx="10018713" cy="5863589"/>
          </a:xfrm>
        </p:spPr>
        <p:txBody>
          <a:bodyPr>
            <a:normAutofit/>
          </a:bodyPr>
          <a:lstStyle/>
          <a:p>
            <a:pPr marL="0" indent="0" algn="just" fontAlgn="t">
              <a:buNone/>
            </a:pPr>
            <a:r>
              <a:rPr lang="tr-TR" dirty="0"/>
              <a:t>MADDE 13 – (1) Komisyon tarafından incelenerek son şekli verilen ÇED Raporu, Bakanlıkça yeterlik verilmiş kurum/kuruluşlar tarafından inceleme değerlendirme toplantılarının sona erdirilmesinden sonraki on (10) takvim günü içinde Bakanlığa sunulur.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32</a:t>
            </a:fld>
            <a:endParaRPr lang="tr-TR" dirty="0"/>
          </a:p>
        </p:txBody>
      </p:sp>
    </p:spTree>
    <p:extLst>
      <p:ext uri="{BB962C8B-B14F-4D97-AF65-F5344CB8AC3E}">
        <p14:creationId xmlns:p14="http://schemas.microsoft.com/office/powerpoint/2010/main" xmlns="" val="30178587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1"/>
            <a:ext cx="10018713" cy="491490"/>
          </a:xfrm>
        </p:spPr>
        <p:txBody>
          <a:bodyPr>
            <a:noAutofit/>
          </a:bodyPr>
          <a:lstStyle/>
          <a:p>
            <a:r>
              <a:rPr lang="tr-TR" sz="2000" b="1" dirty="0"/>
              <a:t>Çevresel etki değerlendirmesi olumlu veya çevresel etki değerlendirmesi olumsuz kararı</a:t>
            </a:r>
          </a:p>
        </p:txBody>
      </p:sp>
      <p:sp>
        <p:nvSpPr>
          <p:cNvPr id="3" name="İçerik Yer Tutucusu 2"/>
          <p:cNvSpPr>
            <a:spLocks noGrp="1"/>
          </p:cNvSpPr>
          <p:nvPr>
            <p:ph idx="1"/>
          </p:nvPr>
        </p:nvSpPr>
        <p:spPr>
          <a:xfrm>
            <a:off x="1484310" y="811531"/>
            <a:ext cx="10018713" cy="5863589"/>
          </a:xfrm>
        </p:spPr>
        <p:txBody>
          <a:bodyPr>
            <a:normAutofit fontScale="85000" lnSpcReduction="10000"/>
          </a:bodyPr>
          <a:lstStyle/>
          <a:p>
            <a:pPr marL="0" indent="0" algn="just" fontAlgn="t">
              <a:buNone/>
            </a:pPr>
            <a:r>
              <a:rPr lang="tr-TR" dirty="0"/>
              <a:t>MADDE 14 – </a:t>
            </a:r>
            <a:r>
              <a:rPr lang="tr-TR" b="1" dirty="0"/>
              <a:t>(1)</a:t>
            </a:r>
            <a:r>
              <a:rPr lang="tr-TR" dirty="0"/>
              <a:t> Komisyon tarafından incelenerek son şekli verilen ÇED Raporu, halkın görüş ve önerilerini almak üzere, Bakanlık ve/veya Valilik tarafından askıda ilan ve internet aracılığı ile on (10) takvim günü görüşe açılır. Bakanlıkça proje ile ilgili karar alma sürecinde bu görüşler de değerlendirilir. Bakanlık halktan gelen görüşler doğrultusunda, rapor içeriğinde gerekli eksikliklerin tamamlanmasını, ek çalışmalar yapılmasını ya da Komisyonun yeniden toplanmasını isteyebilir. Nihai ÇED Raporu ve eklerinin proje sahibi taahhüdü altında olduğunu belirten taahhüt yazısı ve noter onaylı imza sirküleri beş (5) iş günü içerisinde Bakanlığa sunulur. Kamu kurum/kuruluşlarından imza sirküleri istenmez.</a:t>
            </a:r>
          </a:p>
          <a:p>
            <a:pPr marL="0" indent="0" algn="just" fontAlgn="t">
              <a:buNone/>
            </a:pPr>
            <a:r>
              <a:rPr lang="tr-TR" b="1" dirty="0" smtClean="0"/>
              <a:t>(</a:t>
            </a:r>
            <a:r>
              <a:rPr lang="tr-TR" b="1" dirty="0"/>
              <a:t>2)</a:t>
            </a:r>
            <a:r>
              <a:rPr lang="tr-TR" dirty="0"/>
              <a:t> Birinci fıkrada belirtilen belgeler, süresi içerisinde gerekçesi belirtilmeden sunulmaz ise, projenin ÇED süreci sonlandırılır.</a:t>
            </a:r>
          </a:p>
          <a:p>
            <a:pPr marL="0" indent="0" algn="just" fontAlgn="t">
              <a:buNone/>
            </a:pPr>
            <a:r>
              <a:rPr lang="tr-TR" b="1" dirty="0" smtClean="0"/>
              <a:t>(</a:t>
            </a:r>
            <a:r>
              <a:rPr lang="tr-TR" b="1" dirty="0"/>
              <a:t>3)</a:t>
            </a:r>
            <a:r>
              <a:rPr lang="tr-TR" dirty="0"/>
              <a:t> Bakanlık, Komisyon çalışmalarını ve halkın görüşlerini dikkate alarak proje için "ÇED Olumlu" ya da "ÇED Olumsuz" kararını on (10) iş günü içinde verir ve bu kararı Komisyon üyelerine bildirir. Proje için verilen  "ÇED Olumlu" ya da "ÇED Olumsuz" kararı Bakanlık ve Valilik tarafından askıda ilan ve internet aracılığı ile halka duyurulur.</a:t>
            </a:r>
          </a:p>
          <a:p>
            <a:pPr marL="0" indent="0" algn="just" fontAlgn="t">
              <a:buNone/>
            </a:pPr>
            <a:r>
              <a:rPr lang="tr-TR" b="1" dirty="0" smtClean="0"/>
              <a:t>(</a:t>
            </a:r>
            <a:r>
              <a:rPr lang="tr-TR" b="1" dirty="0"/>
              <a:t>4)</a:t>
            </a:r>
            <a:r>
              <a:rPr lang="tr-TR" dirty="0"/>
              <a:t> "ÇED Olumlu" kararı verilen proje için yedi (7) yıl içinde mücbir sebep bulunmaksızın yatırıma başlanmaması durumunda "ÇED Olumlu" kararı geçersiz sayılır.</a:t>
            </a:r>
          </a:p>
          <a:p>
            <a:pPr marL="0" indent="0" algn="just" fontAlgn="t">
              <a:buNone/>
            </a:pPr>
            <a:r>
              <a:rPr lang="tr-TR" b="1" dirty="0" smtClean="0"/>
              <a:t>(</a:t>
            </a:r>
            <a:r>
              <a:rPr lang="tr-TR" b="1" dirty="0"/>
              <a:t>5)</a:t>
            </a:r>
            <a:r>
              <a:rPr lang="tr-TR" dirty="0"/>
              <a:t> "ÇED Olumsuz" kararı verilen projeler için "ÇED Olumsuz" kararı verilmesine neden olan şartlarda değişiklik olması durumunda yeniden başvuruda bulunulabilir.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33</a:t>
            </a:fld>
            <a:endParaRPr lang="tr-TR" dirty="0"/>
          </a:p>
        </p:txBody>
      </p:sp>
    </p:spTree>
    <p:extLst>
      <p:ext uri="{BB962C8B-B14F-4D97-AF65-F5344CB8AC3E}">
        <p14:creationId xmlns:p14="http://schemas.microsoft.com/office/powerpoint/2010/main" xmlns="" val="37654541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568816"/>
          </a:xfrm>
        </p:spPr>
        <p:txBody>
          <a:bodyPr>
            <a:noAutofit/>
          </a:bodyPr>
          <a:lstStyle/>
          <a:p>
            <a:r>
              <a:rPr lang="tr-TR" sz="2000" b="1" dirty="0"/>
              <a:t>DÖRDÜNCÜ BÖLÜM</a:t>
            </a:r>
            <a:br>
              <a:rPr lang="tr-TR" sz="2000" b="1" dirty="0"/>
            </a:br>
            <a:r>
              <a:rPr lang="tr-TR" sz="2000" b="1" dirty="0" smtClean="0"/>
              <a:t>Seçme</a:t>
            </a:r>
            <a:r>
              <a:rPr lang="tr-TR" sz="2000" b="1" dirty="0"/>
              <a:t>, Eleme Kriterleri Uygulama </a:t>
            </a:r>
            <a:r>
              <a:rPr lang="tr-TR" sz="2000" b="1" dirty="0" smtClean="0"/>
              <a:t>Yöntemi</a:t>
            </a:r>
            <a:br>
              <a:rPr lang="tr-TR" sz="2000" b="1" dirty="0" smtClean="0"/>
            </a:br>
            <a:r>
              <a:rPr lang="tr-TR" sz="2000" b="1" dirty="0"/>
              <a:t/>
            </a:r>
            <a:br>
              <a:rPr lang="tr-TR" sz="2000" b="1" dirty="0"/>
            </a:br>
            <a:r>
              <a:rPr lang="tr-TR" sz="2000" b="1" dirty="0"/>
              <a:t>Seçme, eleme kriterlerine tabi projeler</a:t>
            </a:r>
            <a:r>
              <a:rPr lang="tr-TR" sz="2000" b="1" dirty="0" smtClean="0"/>
              <a:t/>
            </a:r>
            <a:br>
              <a:rPr lang="tr-TR" sz="2000" b="1" dirty="0" smtClean="0"/>
            </a:br>
            <a:endParaRPr lang="tr-TR" sz="2000" b="1" dirty="0"/>
          </a:p>
        </p:txBody>
      </p:sp>
      <p:sp>
        <p:nvSpPr>
          <p:cNvPr id="3" name="İçerik Yer Tutucusu 2"/>
          <p:cNvSpPr>
            <a:spLocks noGrp="1"/>
          </p:cNvSpPr>
          <p:nvPr>
            <p:ph idx="1"/>
          </p:nvPr>
        </p:nvSpPr>
        <p:spPr>
          <a:xfrm>
            <a:off x="1484310" y="2331720"/>
            <a:ext cx="10018713" cy="4343400"/>
          </a:xfrm>
        </p:spPr>
        <p:txBody>
          <a:bodyPr>
            <a:normAutofit/>
          </a:bodyPr>
          <a:lstStyle/>
          <a:p>
            <a:pPr marL="0" indent="0" algn="just" fontAlgn="t">
              <a:buNone/>
            </a:pPr>
            <a:r>
              <a:rPr lang="tr-TR" dirty="0"/>
              <a:t>MADDE 15 – </a:t>
            </a:r>
            <a:r>
              <a:rPr lang="tr-TR" b="1" dirty="0"/>
              <a:t>(1) </a:t>
            </a:r>
            <a:r>
              <a:rPr lang="tr-TR" dirty="0"/>
              <a:t>Bu Yönetmeliğin;</a:t>
            </a:r>
          </a:p>
          <a:p>
            <a:pPr marL="0" indent="0" algn="just" fontAlgn="t">
              <a:buNone/>
            </a:pPr>
            <a:r>
              <a:rPr lang="tr-TR" dirty="0" smtClean="0"/>
              <a:t>a</a:t>
            </a:r>
            <a:r>
              <a:rPr lang="tr-TR" dirty="0"/>
              <a:t>) Ek-2 listesinde yer alan projeler,</a:t>
            </a:r>
          </a:p>
          <a:p>
            <a:pPr marL="0" indent="0" algn="just" fontAlgn="t">
              <a:buNone/>
            </a:pPr>
            <a:r>
              <a:rPr lang="tr-TR" dirty="0" smtClean="0"/>
              <a:t>b</a:t>
            </a:r>
            <a:r>
              <a:rPr lang="tr-TR" dirty="0"/>
              <a:t>) Kapsam dışı değerlendirilen projelere ilişkin kapasite artırımı ve/veya genişletilmesinin planlanması halinde, mevcut proje kapasitesi ve kapasite artışları toplamı ile birlikte projenin yeni kapasitesi ek-2 listesinde belirtilen projeler,</a:t>
            </a:r>
          </a:p>
          <a:p>
            <a:pPr marL="0" indent="0" algn="just" fontAlgn="t">
              <a:buNone/>
            </a:pPr>
            <a:r>
              <a:rPr lang="tr-TR" dirty="0" smtClean="0"/>
              <a:t>seçme</a:t>
            </a:r>
            <a:r>
              <a:rPr lang="tr-TR" dirty="0"/>
              <a:t>, eleme kriterlerine tabidir.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34</a:t>
            </a:fld>
            <a:endParaRPr lang="tr-TR" dirty="0"/>
          </a:p>
        </p:txBody>
      </p:sp>
    </p:spTree>
    <p:extLst>
      <p:ext uri="{BB962C8B-B14F-4D97-AF65-F5344CB8AC3E}">
        <p14:creationId xmlns:p14="http://schemas.microsoft.com/office/powerpoint/2010/main" xmlns="" val="7654323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2000" b="1" dirty="0"/>
              <a:t>Başvuru ve inceleme</a:t>
            </a:r>
            <a:br>
              <a:rPr lang="tr-TR" sz="2000" b="1" dirty="0"/>
            </a:br>
            <a:endParaRPr lang="tr-TR" sz="2000" b="1" dirty="0"/>
          </a:p>
        </p:txBody>
      </p:sp>
      <p:sp>
        <p:nvSpPr>
          <p:cNvPr id="3" name="İçerik Yer Tutucusu 2"/>
          <p:cNvSpPr>
            <a:spLocks noGrp="1"/>
          </p:cNvSpPr>
          <p:nvPr>
            <p:ph idx="1"/>
          </p:nvPr>
        </p:nvSpPr>
        <p:spPr>
          <a:xfrm>
            <a:off x="1484309" y="1485900"/>
            <a:ext cx="10018713" cy="4343400"/>
          </a:xfrm>
        </p:spPr>
        <p:txBody>
          <a:bodyPr>
            <a:normAutofit fontScale="92500" lnSpcReduction="10000"/>
          </a:bodyPr>
          <a:lstStyle/>
          <a:p>
            <a:pPr marL="0" indent="0" algn="just" fontAlgn="t">
              <a:buNone/>
            </a:pPr>
            <a:r>
              <a:rPr lang="tr-TR" dirty="0" smtClean="0"/>
              <a:t>MADDE </a:t>
            </a:r>
            <a:r>
              <a:rPr lang="tr-TR" dirty="0"/>
              <a:t>16 – </a:t>
            </a:r>
            <a:r>
              <a:rPr lang="tr-TR" b="1" dirty="0"/>
              <a:t>(1)</a:t>
            </a:r>
            <a:r>
              <a:rPr lang="tr-TR" dirty="0"/>
              <a:t> Çevresel Etki Değerlendirmesinin gerekli olup olmadığının araştırılması amacıyla Bakanlıkça yeterlik verilmiş kurum/kuruluşlar tarafından; ek-4’e göre hazırlanan Proje Tanıtım Dosyası, proje sahibince Proje Tanıtım Dosyasında ve eklerinde yer alan bilgi ve belgelerin doğru olduğunu belirtir taahhüt yazısı ve imza sirküleri ile Bakanlık tarafından belirlenen başvuru bedelinin ödendiğine dair belge Bakanlığa sunulur.</a:t>
            </a:r>
          </a:p>
          <a:p>
            <a:pPr marL="0" indent="0" algn="just" fontAlgn="t">
              <a:buNone/>
            </a:pPr>
            <a:r>
              <a:rPr lang="tr-TR" b="1" dirty="0" smtClean="0"/>
              <a:t>(</a:t>
            </a:r>
            <a:r>
              <a:rPr lang="tr-TR" b="1" dirty="0"/>
              <a:t>2)</a:t>
            </a:r>
            <a:r>
              <a:rPr lang="tr-TR" dirty="0"/>
              <a:t> Bakanlık, proje için hazırlanan Proje Tanıtım Dosyasını ek-4’te yer alan kriterler çerçevesinde beş (5) iş günü içinde inceler. Dosya kapsamındaki bilgi ve belgelerde eksikliklerin bulunması halinde bunların tamamlanması Bakanlıkça yeterlik verilmiş kurum/kuruluşlardan istenir.</a:t>
            </a:r>
          </a:p>
          <a:p>
            <a:pPr marL="0" indent="0" algn="just" fontAlgn="t">
              <a:buNone/>
            </a:pPr>
            <a:r>
              <a:rPr lang="tr-TR" b="1" dirty="0" smtClean="0"/>
              <a:t>(</a:t>
            </a:r>
            <a:r>
              <a:rPr lang="tr-TR" b="1" dirty="0"/>
              <a:t>3)</a:t>
            </a:r>
            <a:r>
              <a:rPr lang="tr-TR" dirty="0"/>
              <a:t> Eksiklikleri altı (6) ay içerisinde tamamlanmayan Proje Tanıtım Dosyasına ilişkin ÇED süreci sonlandırılır.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35</a:t>
            </a:fld>
            <a:endParaRPr lang="tr-TR" dirty="0"/>
          </a:p>
        </p:txBody>
      </p:sp>
    </p:spTree>
    <p:extLst>
      <p:ext uri="{BB962C8B-B14F-4D97-AF65-F5344CB8AC3E}">
        <p14:creationId xmlns:p14="http://schemas.microsoft.com/office/powerpoint/2010/main" xmlns="" val="30827913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Çevresel etki değerlendirmesi gereklidir veya çevresel etki değerlendirmesi gerekli değildir kararı</a:t>
            </a:r>
          </a:p>
        </p:txBody>
      </p:sp>
      <p:sp>
        <p:nvSpPr>
          <p:cNvPr id="3" name="İçerik Yer Tutucusu 2"/>
          <p:cNvSpPr>
            <a:spLocks noGrp="1"/>
          </p:cNvSpPr>
          <p:nvPr>
            <p:ph idx="1"/>
          </p:nvPr>
        </p:nvSpPr>
        <p:spPr>
          <a:xfrm>
            <a:off x="1484309" y="1485900"/>
            <a:ext cx="10018713" cy="4343400"/>
          </a:xfrm>
        </p:spPr>
        <p:txBody>
          <a:bodyPr>
            <a:normAutofit fontScale="85000" lnSpcReduction="10000"/>
          </a:bodyPr>
          <a:lstStyle/>
          <a:p>
            <a:pPr marL="0" indent="0" algn="just" fontAlgn="t">
              <a:buNone/>
            </a:pPr>
            <a:r>
              <a:rPr lang="tr-TR" dirty="0"/>
              <a:t>MADDE 17 – </a:t>
            </a:r>
            <a:r>
              <a:rPr lang="tr-TR" b="1" dirty="0"/>
              <a:t>(1)</a:t>
            </a:r>
            <a:r>
              <a:rPr lang="tr-TR" dirty="0"/>
              <a:t> Bakanlık, Proje Tanıtım Dosyalarını ek-4’te yer alan kriterler çerçevesinde inceler ve değerlendirir. Bakanlık, bu aşamada gerekli görülmesi halinde Bakanlıkça yeterlik verilmiş kurum/kuruluşlardan proje ile ilgili geniş kapsamlı bilgi vermesini, araç gereç sağlamasını, yeterliği kabul edilebilir kuruluşlarca analiz, deney ve ölçümler yapmasını veya yaptırmasını isteyebilir.</a:t>
            </a:r>
          </a:p>
          <a:p>
            <a:pPr marL="0" indent="0" algn="just" fontAlgn="t">
              <a:buNone/>
            </a:pPr>
            <a:r>
              <a:rPr lang="tr-TR" b="1" dirty="0" smtClean="0"/>
              <a:t>(</a:t>
            </a:r>
            <a:r>
              <a:rPr lang="tr-TR" b="1" dirty="0"/>
              <a:t>2)</a:t>
            </a:r>
            <a:r>
              <a:rPr lang="tr-TR" dirty="0"/>
              <a:t> Bakanlık on beş (15) iş günü içinde inceleme ve değerlendirmelerini tamamlar. Proje hakkında "ÇED Gereklidir" veya "ÇED Gerekli Değildir" kararını beş (5) iş günü içinde verir, kararı Valiliğe, proje sahibine ve Bakanlıkça yeterlik verilmiş kurum/kuruluşlara bildirir. Valilik, bu kararı askıda ilan ve internet aracılığıyla halka duyurur.</a:t>
            </a:r>
          </a:p>
          <a:p>
            <a:pPr marL="0" indent="0" algn="just" fontAlgn="t">
              <a:buNone/>
            </a:pPr>
            <a:r>
              <a:rPr lang="tr-TR" b="1" dirty="0" smtClean="0"/>
              <a:t>(</a:t>
            </a:r>
            <a:r>
              <a:rPr lang="tr-TR" b="1" dirty="0"/>
              <a:t>3)</a:t>
            </a:r>
            <a:r>
              <a:rPr lang="tr-TR" dirty="0"/>
              <a:t> “ÇED Gerekli Değildir” kararı verilen proje için beş (5) yıl içinde mücbir sebep bulunmaksızın yatırıma başlanmaması durumunda “ÇED Gerekli Değildir” kararı geçersiz sayılır.</a:t>
            </a:r>
          </a:p>
          <a:p>
            <a:pPr marL="0" indent="0" algn="just" fontAlgn="t">
              <a:buNone/>
            </a:pPr>
            <a:r>
              <a:rPr lang="tr-TR" b="1" dirty="0" smtClean="0"/>
              <a:t>(</a:t>
            </a:r>
            <a:r>
              <a:rPr lang="tr-TR" b="1" dirty="0"/>
              <a:t>4)</a:t>
            </a:r>
            <a:r>
              <a:rPr lang="tr-TR" dirty="0"/>
              <a:t> "ÇED Gereklidir" kararı verilen projeler için bir (1) yıl içerisinde Bakanlığa başvuru yapılmaması durumunda karar geçersiz sayılır.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36</a:t>
            </a:fld>
            <a:endParaRPr lang="tr-TR" dirty="0"/>
          </a:p>
        </p:txBody>
      </p:sp>
    </p:spTree>
    <p:extLst>
      <p:ext uri="{BB962C8B-B14F-4D97-AF65-F5344CB8AC3E}">
        <p14:creationId xmlns:p14="http://schemas.microsoft.com/office/powerpoint/2010/main" xmlns="" val="25311030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568816"/>
          </a:xfrm>
        </p:spPr>
        <p:txBody>
          <a:bodyPr>
            <a:noAutofit/>
          </a:bodyPr>
          <a:lstStyle/>
          <a:p>
            <a:r>
              <a:rPr lang="tr-TR" sz="2000" b="1" dirty="0"/>
              <a:t>BEŞİNCİ BÖLÜM</a:t>
            </a:r>
            <a:br>
              <a:rPr lang="tr-TR" sz="2000" b="1" dirty="0"/>
            </a:br>
            <a:r>
              <a:rPr lang="tr-TR" sz="2000" b="1" dirty="0" smtClean="0"/>
              <a:t>İzleme </a:t>
            </a:r>
            <a:r>
              <a:rPr lang="tr-TR" sz="2000" b="1" dirty="0"/>
              <a:t>ve Kontrol</a:t>
            </a:r>
            <a:br>
              <a:rPr lang="tr-TR" sz="2000" b="1" dirty="0"/>
            </a:br>
            <a:r>
              <a:rPr lang="tr-TR" sz="2000" b="1" dirty="0"/>
              <a:t/>
            </a:r>
            <a:br>
              <a:rPr lang="tr-TR" sz="2000" b="1" dirty="0"/>
            </a:br>
            <a:r>
              <a:rPr lang="tr-TR" sz="2000" b="1" dirty="0"/>
              <a:t>Yatırımın izlenmesi ve kontrol edilmesi</a:t>
            </a:r>
            <a:r>
              <a:rPr lang="tr-TR" sz="2000" b="1" dirty="0" smtClean="0"/>
              <a:t/>
            </a:r>
            <a:br>
              <a:rPr lang="tr-TR" sz="2000" b="1" dirty="0" smtClean="0"/>
            </a:br>
            <a:endParaRPr lang="tr-TR" sz="2000" b="1" dirty="0"/>
          </a:p>
        </p:txBody>
      </p:sp>
      <p:sp>
        <p:nvSpPr>
          <p:cNvPr id="3" name="İçerik Yer Tutucusu 2"/>
          <p:cNvSpPr>
            <a:spLocks noGrp="1"/>
          </p:cNvSpPr>
          <p:nvPr>
            <p:ph idx="1"/>
          </p:nvPr>
        </p:nvSpPr>
        <p:spPr>
          <a:xfrm>
            <a:off x="1484310" y="2331720"/>
            <a:ext cx="10018713" cy="4343400"/>
          </a:xfrm>
        </p:spPr>
        <p:txBody>
          <a:bodyPr>
            <a:normAutofit/>
          </a:bodyPr>
          <a:lstStyle/>
          <a:p>
            <a:pPr marL="0" indent="0" algn="just" fontAlgn="t">
              <a:buNone/>
            </a:pPr>
            <a:r>
              <a:rPr lang="tr-TR" dirty="0"/>
              <a:t>MADDE 18 – </a:t>
            </a:r>
            <a:r>
              <a:rPr lang="tr-TR" b="1" dirty="0"/>
              <a:t>(1)</a:t>
            </a:r>
            <a:r>
              <a:rPr lang="tr-TR" dirty="0"/>
              <a:t> Bakanlık, "ÇED Olumlu" kararı veya "ÇED Gerekli Değildir" kararı verilen projelerle ilgili olarak, Nihai ÇED Raporu ve/veya “ÇED Gerekli Değildir” kararına esas Proje Tanıtım Dosyasında taahhüt edilen hususların yerine getirilip getirilmediğini izler ve kontrol eder.</a:t>
            </a:r>
          </a:p>
          <a:p>
            <a:pPr marL="0" indent="0" algn="just" fontAlgn="t">
              <a:buNone/>
            </a:pPr>
            <a:r>
              <a:rPr lang="tr-TR" b="1" dirty="0" smtClean="0"/>
              <a:t>(</a:t>
            </a:r>
            <a:r>
              <a:rPr lang="tr-TR" b="1" dirty="0"/>
              <a:t>2)</a:t>
            </a:r>
            <a:r>
              <a:rPr lang="tr-TR" dirty="0"/>
              <a:t> Bakanlık bu görevi yerine getirirken gerekli görmesi durumunda ilgili kurum/kuruluşlarla işbirliği yapar.</a:t>
            </a:r>
          </a:p>
          <a:p>
            <a:pPr marL="0" indent="0" algn="just" fontAlgn="t">
              <a:buNone/>
            </a:pPr>
            <a:r>
              <a:rPr lang="tr-TR" b="1" dirty="0" smtClean="0"/>
              <a:t>(</a:t>
            </a:r>
            <a:r>
              <a:rPr lang="tr-TR" b="1" dirty="0"/>
              <a:t>3)</a:t>
            </a:r>
            <a:r>
              <a:rPr lang="tr-TR" dirty="0"/>
              <a:t> (Mülga fıkra:RG-9/2/2016-29619) </a:t>
            </a:r>
          </a:p>
          <a:p>
            <a:pPr marL="0" indent="0" algn="just" fontAlgn="t">
              <a:buNone/>
            </a:pPr>
            <a:r>
              <a:rPr lang="tr-TR" b="1" dirty="0" smtClean="0"/>
              <a:t>(</a:t>
            </a:r>
            <a:r>
              <a:rPr lang="tr-TR" b="1" dirty="0"/>
              <a:t>4)</a:t>
            </a:r>
            <a:r>
              <a:rPr lang="tr-TR" dirty="0"/>
              <a:t> Proje sahibi "ÇED Olumlu" veya "ÇED Gerekli Değildir" kararını aldıktan sonra projede yapılacak bu Yönetmeliğe tabi değişiklikleri Bakanlığa veya Valiliğe bildirmekle yükümlüdür.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37</a:t>
            </a:fld>
            <a:endParaRPr lang="tr-TR" dirty="0"/>
          </a:p>
        </p:txBody>
      </p:sp>
    </p:spTree>
    <p:extLst>
      <p:ext uri="{BB962C8B-B14F-4D97-AF65-F5344CB8AC3E}">
        <p14:creationId xmlns:p14="http://schemas.microsoft.com/office/powerpoint/2010/main" xmlns="" val="39531185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Yönetmeliğe aykırı uygulamaların durdurulması</a:t>
            </a:r>
          </a:p>
        </p:txBody>
      </p:sp>
      <p:sp>
        <p:nvSpPr>
          <p:cNvPr id="3" name="İçerik Yer Tutucusu 2"/>
          <p:cNvSpPr>
            <a:spLocks noGrp="1"/>
          </p:cNvSpPr>
          <p:nvPr>
            <p:ph idx="1"/>
          </p:nvPr>
        </p:nvSpPr>
        <p:spPr>
          <a:xfrm>
            <a:off x="1484309" y="1485900"/>
            <a:ext cx="10018713" cy="4343400"/>
          </a:xfrm>
        </p:spPr>
        <p:txBody>
          <a:bodyPr>
            <a:normAutofit fontScale="85000" lnSpcReduction="10000"/>
          </a:bodyPr>
          <a:lstStyle/>
          <a:p>
            <a:pPr marL="0" indent="0" algn="just" fontAlgn="t">
              <a:buNone/>
            </a:pPr>
            <a:r>
              <a:rPr lang="tr-TR" dirty="0"/>
              <a:t>MADDE 19 – (1) Bu Yönetmelik kapsamındaki projelerde;</a:t>
            </a:r>
          </a:p>
          <a:p>
            <a:pPr marL="0" indent="0" algn="just" fontAlgn="t">
              <a:buNone/>
            </a:pPr>
            <a:r>
              <a:rPr lang="tr-TR" dirty="0" smtClean="0"/>
              <a:t>a</a:t>
            </a:r>
            <a:r>
              <a:rPr lang="tr-TR" dirty="0"/>
              <a:t>) “ÇED Olumlu” kararı alınmaksızın başlanan faaliyetler Bakanlıkça, “ÇED Gerekli Değildir” kararı alınmaksızın başlanan faaliyetler ise mahallin en büyük mülki amiri tarafından süre verilmeksizin durdurulur. "ÇED Olumlu" ya da "ÇED Gerekli Değildir" kararı alınmadıkça yatırıma ilişkin durdurma kararı kaldırılmaz. “ÇED Olumlu" ya da "ÇED Gerekli Değildir" kararı alınmaz ise, yatırımcı faaliyet alanını eski haline getirmekle yükümlüdür. 2872 sayılı Çevre Kanununun ilgili hükümlerine göre işlem tesis edilir.</a:t>
            </a:r>
          </a:p>
          <a:p>
            <a:pPr marL="0" indent="0" algn="just" fontAlgn="t">
              <a:buNone/>
            </a:pPr>
            <a:r>
              <a:rPr lang="tr-TR" dirty="0" smtClean="0"/>
              <a:t>b</a:t>
            </a:r>
            <a:r>
              <a:rPr lang="tr-TR" dirty="0"/>
              <a:t>) (Değişik:RG-9/2/2016-29619) “ÇED Olumlu” kararı ya da “ÇED Gerekli Değildir” kararı verildikten sonra, proje sahibi tarafından nihai ÇED Raporu veya Proje Tanıtım Dosyasında taahhüt edilen hususlara uyulmadığının tespit edilmesi durumunda söz konusu taahhütlere uyulması için projeyle ilgili Bakanlıkça/valilikçe bir defaya mahsus olmak üzere ve bir yılı aşmamak üzere süre verilebilir. Bu süre sonunda taahhüt edilen hususlara uyulmaz ise yatırım durdurulur. Yükümlülükler yerine getirilmedikçe durdurma kararı kaldırılmaz. 2872 sayılı Çevre Kanununun ilgili hükümlerine göre işlem tesis edilir.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38</a:t>
            </a:fld>
            <a:endParaRPr lang="tr-TR" dirty="0"/>
          </a:p>
        </p:txBody>
      </p:sp>
    </p:spTree>
    <p:extLst>
      <p:ext uri="{BB962C8B-B14F-4D97-AF65-F5344CB8AC3E}">
        <p14:creationId xmlns:p14="http://schemas.microsoft.com/office/powerpoint/2010/main" xmlns="" val="22851020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568816"/>
          </a:xfrm>
        </p:spPr>
        <p:txBody>
          <a:bodyPr>
            <a:noAutofit/>
          </a:bodyPr>
          <a:lstStyle/>
          <a:p>
            <a:r>
              <a:rPr lang="sv-SE" sz="2000" b="1" dirty="0"/>
              <a:t>ALTINCI BÖLÜM</a:t>
            </a:r>
            <a:br>
              <a:rPr lang="sv-SE" sz="2000" b="1" dirty="0"/>
            </a:br>
            <a:r>
              <a:rPr lang="sv-SE" sz="2000" b="1" dirty="0" smtClean="0"/>
              <a:t>Çeşitli </a:t>
            </a:r>
            <a:r>
              <a:rPr lang="sv-SE" sz="2000" b="1" dirty="0"/>
              <a:t>ve Son Hükümler</a:t>
            </a:r>
            <a:br>
              <a:rPr lang="sv-SE" sz="2000" b="1" dirty="0"/>
            </a:br>
            <a:r>
              <a:rPr lang="tr-TR" sz="2000" b="1" dirty="0"/>
              <a:t/>
            </a:r>
            <a:br>
              <a:rPr lang="tr-TR" sz="2000" b="1" dirty="0"/>
            </a:br>
            <a:r>
              <a:rPr lang="tr-TR" sz="2000" b="1" dirty="0"/>
              <a:t>Sürelerin uzatılması ve durdurulması</a:t>
            </a:r>
            <a:r>
              <a:rPr lang="tr-TR" sz="2000" b="1" dirty="0" smtClean="0"/>
              <a:t/>
            </a:r>
            <a:br>
              <a:rPr lang="tr-TR" sz="2000" b="1" dirty="0" smtClean="0"/>
            </a:br>
            <a:endParaRPr lang="tr-TR" sz="2000" b="1" dirty="0"/>
          </a:p>
        </p:txBody>
      </p:sp>
      <p:sp>
        <p:nvSpPr>
          <p:cNvPr id="3" name="İçerik Yer Tutucusu 2"/>
          <p:cNvSpPr>
            <a:spLocks noGrp="1"/>
          </p:cNvSpPr>
          <p:nvPr>
            <p:ph idx="1"/>
          </p:nvPr>
        </p:nvSpPr>
        <p:spPr>
          <a:xfrm>
            <a:off x="1484310" y="2045970"/>
            <a:ext cx="10018713" cy="4343400"/>
          </a:xfrm>
        </p:spPr>
        <p:txBody>
          <a:bodyPr>
            <a:normAutofit/>
          </a:bodyPr>
          <a:lstStyle/>
          <a:p>
            <a:pPr marL="0" indent="0" algn="just" fontAlgn="t">
              <a:buNone/>
            </a:pPr>
            <a:r>
              <a:rPr lang="tr-TR" dirty="0"/>
              <a:t>MADDE 20 – </a:t>
            </a:r>
            <a:r>
              <a:rPr lang="tr-TR" b="1" dirty="0"/>
              <a:t>(1)</a:t>
            </a:r>
            <a:r>
              <a:rPr lang="tr-TR" dirty="0"/>
              <a:t> Bu Yönetmelikte belirtilen süreler, proje sahibi, Bakanlıkça yeterlik verilmiş kurum/kuruluşların talebi ve Bakanlıkça da uygun görülmesi halinde ya da Bakanlığın doğrudan gerekli gördüğü hallerde, gerekçesi belirtilerek Bakanlık tarafından uzatılabilir veya durdurulabilir. Bakanlıkça yeterlik verilmiş kurum/kuruluşlara raporlarla ilgili eksiklikleri gidermesi ve ilave işlemler yapması için verilen süreler ÇED sürecine dahil değildir.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39</a:t>
            </a:fld>
            <a:endParaRPr lang="tr-TR" dirty="0"/>
          </a:p>
        </p:txBody>
      </p:sp>
    </p:spTree>
    <p:extLst>
      <p:ext uri="{BB962C8B-B14F-4D97-AF65-F5344CB8AC3E}">
        <p14:creationId xmlns:p14="http://schemas.microsoft.com/office/powerpoint/2010/main" xmlns="" val="2148444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Çevre yönetiminin en etkili araçlarından olan ÇED gelişmiş ve gelişmekte olan ülkelerde hem yasal hem de uygulanmaktadır.</a:t>
            </a:r>
          </a:p>
          <a:p>
            <a:r>
              <a:rPr lang="tr-TR" dirty="0" smtClean="0"/>
              <a:t>Ülkemizde de çevre sorunlarının giderek artması ve gündeme gelmesi sonucu; ÇED </a:t>
            </a:r>
            <a:r>
              <a:rPr lang="tr-TR" dirty="0" smtClean="0">
                <a:solidFill>
                  <a:srgbClr val="FF0000"/>
                </a:solidFill>
              </a:rPr>
              <a:t>11/08/ 1983 </a:t>
            </a:r>
            <a:r>
              <a:rPr lang="tr-TR" dirty="0" smtClean="0"/>
              <a:t>yılında yürürlüğe giren «</a:t>
            </a:r>
            <a:r>
              <a:rPr lang="tr-TR" dirty="0" smtClean="0">
                <a:solidFill>
                  <a:srgbClr val="FF0000"/>
                </a:solidFill>
              </a:rPr>
              <a:t>Çevre Kanunu</a:t>
            </a:r>
            <a:r>
              <a:rPr lang="tr-TR" dirty="0" smtClean="0"/>
              <a:t>»nun 10. maddesi ile yasal statüye kavuştu.</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a:t>
            </a:fld>
            <a:endParaRPr lang="tr-TR" dirty="0"/>
          </a:p>
        </p:txBody>
      </p:sp>
    </p:spTree>
    <p:extLst>
      <p:ext uri="{BB962C8B-B14F-4D97-AF65-F5344CB8AC3E}">
        <p14:creationId xmlns:p14="http://schemas.microsoft.com/office/powerpoint/2010/main" xmlns="" val="2263529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Proje sahibinin değişmesi</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r>
              <a:rPr lang="tr-TR" dirty="0" smtClean="0"/>
              <a:t>MADDE </a:t>
            </a:r>
            <a:r>
              <a:rPr lang="tr-TR" dirty="0"/>
              <a:t>21 – (1) Proje sahibinin herhangi bir nedenle değişmesi durumunda; projenin yeni sahibi, devirle ilgili bilgi ve belgelerin tasdikli suretini, taahhütnamesini ve imza sirkülerini Valiliğe sunmakla yükümlü olup, projenin önceki sahibinin taahhüt ve yükümlülüklerini, devir tarihinden itibaren, başka bir işleme gerek kalmaksızın üstlenmiş sayılır.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40</a:t>
            </a:fld>
            <a:endParaRPr lang="tr-TR" dirty="0"/>
          </a:p>
        </p:txBody>
      </p:sp>
    </p:spTree>
    <p:extLst>
      <p:ext uri="{BB962C8B-B14F-4D97-AF65-F5344CB8AC3E}">
        <p14:creationId xmlns:p14="http://schemas.microsoft.com/office/powerpoint/2010/main" xmlns="" val="3915306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Proje sahibinin değişmesi</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r>
              <a:rPr lang="tr-TR" dirty="0" smtClean="0"/>
              <a:t>MADDE </a:t>
            </a:r>
            <a:r>
              <a:rPr lang="tr-TR" dirty="0"/>
              <a:t>21 – (1) Proje sahibinin herhangi bir nedenle değişmesi durumunda; projenin yeni sahibi, devirle ilgili bilgi ve belgelerin tasdikli suretini, taahhütnamesini ve imza sirkülerini Valiliğe sunmakla yükümlü olup, projenin önceki sahibinin taahhüt ve yükümlülüklerini, devir tarihinden itibaren, başka bir işleme gerek kalmaksızın üstlenmiş sayılır.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41</a:t>
            </a:fld>
            <a:endParaRPr lang="tr-TR" dirty="0"/>
          </a:p>
        </p:txBody>
      </p:sp>
    </p:spTree>
    <p:extLst>
      <p:ext uri="{BB962C8B-B14F-4D97-AF65-F5344CB8AC3E}">
        <p14:creationId xmlns:p14="http://schemas.microsoft.com/office/powerpoint/2010/main" xmlns="" val="33343764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Çevresel etki değerlendirmesi uygulamalarının güçlendirilmesi</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r>
              <a:rPr lang="tr-TR" dirty="0" smtClean="0"/>
              <a:t>MADDE </a:t>
            </a:r>
            <a:r>
              <a:rPr lang="tr-TR" dirty="0"/>
              <a:t>22 – (1) Bakanlık, ÇED uygulamalarına ilişkin olarak, gerektiğinde yerli ve yabancı kurum/kuruluşlar ile işbirliği halinde her türlü eğitim, plan, program ve proje çalışmaları yapabilir; kitap, kitapçık, rehber ve her çeşit doküman hazırlayabilir, seminer ve toplantılar düzenleyebilir.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42</a:t>
            </a:fld>
            <a:endParaRPr lang="tr-TR" dirty="0"/>
          </a:p>
        </p:txBody>
      </p:sp>
    </p:spTree>
    <p:extLst>
      <p:ext uri="{BB962C8B-B14F-4D97-AF65-F5344CB8AC3E}">
        <p14:creationId xmlns:p14="http://schemas.microsoft.com/office/powerpoint/2010/main" xmlns="" val="11029767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Askeri projeler</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endParaRPr lang="tr-TR" dirty="0"/>
          </a:p>
          <a:p>
            <a:pPr marL="0" indent="0" algn="just" fontAlgn="t">
              <a:buNone/>
            </a:pPr>
            <a:r>
              <a:rPr lang="tr-TR" dirty="0"/>
              <a:t>MADDE 23 – (1) Askeri projelerle ilgili ÇED uygulamaları, Milli Savunma Bakanlığının görüşü alınarak Bakanlık tarafından belirlenir.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43</a:t>
            </a:fld>
            <a:endParaRPr lang="tr-TR" dirty="0"/>
          </a:p>
        </p:txBody>
      </p:sp>
    </p:spTree>
    <p:extLst>
      <p:ext uri="{BB962C8B-B14F-4D97-AF65-F5344CB8AC3E}">
        <p14:creationId xmlns:p14="http://schemas.microsoft.com/office/powerpoint/2010/main" xmlns="" val="4716596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Olağanüstü durumlar ve özel hükümler</a:t>
            </a:r>
          </a:p>
        </p:txBody>
      </p:sp>
      <p:sp>
        <p:nvSpPr>
          <p:cNvPr id="3" name="İçerik Yer Tutucusu 2"/>
          <p:cNvSpPr>
            <a:spLocks noGrp="1"/>
          </p:cNvSpPr>
          <p:nvPr>
            <p:ph idx="1"/>
          </p:nvPr>
        </p:nvSpPr>
        <p:spPr>
          <a:xfrm>
            <a:off x="1484309" y="1485900"/>
            <a:ext cx="10018713" cy="4343400"/>
          </a:xfrm>
        </p:spPr>
        <p:txBody>
          <a:bodyPr>
            <a:normAutofit fontScale="70000" lnSpcReduction="20000"/>
          </a:bodyPr>
          <a:lstStyle/>
          <a:p>
            <a:pPr marL="0" indent="0" algn="just" fontAlgn="t">
              <a:buNone/>
            </a:pPr>
            <a:r>
              <a:rPr lang="tr-TR" dirty="0" smtClean="0"/>
              <a:t>MADDE </a:t>
            </a:r>
            <a:r>
              <a:rPr lang="tr-TR" dirty="0"/>
              <a:t>24 – (1) Aşağıdaki projeler için uygulanacak ÇED sürecine ilişkin yöntem Bakanlıkça belirlenir:</a:t>
            </a:r>
          </a:p>
          <a:p>
            <a:pPr marL="0" indent="0" algn="just" fontAlgn="t">
              <a:buNone/>
            </a:pPr>
            <a:r>
              <a:rPr lang="tr-TR" dirty="0" smtClean="0"/>
              <a:t>a</a:t>
            </a:r>
            <a:r>
              <a:rPr lang="tr-TR" dirty="0"/>
              <a:t>) Afet riski altındaki alanların dönüştürülmesi işlemleri, doğal afetler sonucu yıkılan, bozulan, tahrip olan veya hasar gören herhangi bir yatırımın bulunduğu yerde kısmen veya tümü ile yeniden gerçekleştirilmesi planlanan projeler,</a:t>
            </a:r>
          </a:p>
          <a:p>
            <a:pPr marL="0" indent="0" algn="just" fontAlgn="t">
              <a:buNone/>
            </a:pPr>
            <a:r>
              <a:rPr lang="tr-TR" dirty="0" smtClean="0"/>
              <a:t>b</a:t>
            </a:r>
            <a:r>
              <a:rPr lang="tr-TR" dirty="0"/>
              <a:t>) ÇED Yönetmeliğine tabi olmayan veya Seçme Eleme Kriterlerine tabi olduğu halde proje sahibinin ÇED Raporu hazırlanması talebi üzerine Bakanlıkça uygun görülen projeler,</a:t>
            </a:r>
          </a:p>
          <a:p>
            <a:pPr marL="0" indent="0" algn="just" fontAlgn="t">
              <a:buNone/>
            </a:pPr>
            <a:r>
              <a:rPr lang="tr-TR" dirty="0" smtClean="0"/>
              <a:t>c</a:t>
            </a:r>
            <a:r>
              <a:rPr lang="tr-TR" dirty="0"/>
              <a:t>) Organize Sanayi Bölgeleri, İhtisas Organize Sanayi Bölgeleri, Endüstri Bölgeleri, Serbest Bölgeler ile Teknoloji Geliştirme Bölgelerinde kurulması planlanan projeler,</a:t>
            </a:r>
          </a:p>
          <a:p>
            <a:pPr marL="0" indent="0" algn="just" fontAlgn="t">
              <a:buNone/>
            </a:pPr>
            <a:r>
              <a:rPr lang="tr-TR" dirty="0" smtClean="0"/>
              <a:t>ç</a:t>
            </a:r>
            <a:r>
              <a:rPr lang="tr-TR" dirty="0"/>
              <a:t>) Stratejik Çevresel Değerlendirme yapılan alanlarda kurulması planlanan projeler,</a:t>
            </a:r>
          </a:p>
          <a:p>
            <a:pPr marL="0" indent="0" algn="just" fontAlgn="t">
              <a:buNone/>
            </a:pPr>
            <a:r>
              <a:rPr lang="tr-TR" dirty="0" smtClean="0"/>
              <a:t>d</a:t>
            </a:r>
            <a:r>
              <a:rPr lang="tr-TR" dirty="0"/>
              <a:t>) Teknoloji değişikliği uygulamak suretiyle, verim artırımına, doğal kaynak kullanımını azaltmaya ve/veya çevre kirliliğini azaltmaya yönelik yapılmak istenilen değişiklikler veya prototip üretim yapan projeler,</a:t>
            </a:r>
          </a:p>
          <a:p>
            <a:pPr marL="0" indent="0" algn="just" fontAlgn="t">
              <a:buNone/>
            </a:pPr>
            <a:r>
              <a:rPr lang="tr-TR" dirty="0" smtClean="0"/>
              <a:t>e</a:t>
            </a:r>
            <a:r>
              <a:rPr lang="tr-TR" dirty="0"/>
              <a:t>) Ek-1 listesi veya ek-2 listesinde olup, eşik değeri olmayan projelerde yapılacak her türlü değişikliği içeren projeler,</a:t>
            </a:r>
          </a:p>
          <a:p>
            <a:pPr marL="0" indent="0" algn="just" fontAlgn="t">
              <a:buNone/>
            </a:pPr>
            <a:r>
              <a:rPr lang="tr-TR" dirty="0" smtClean="0"/>
              <a:t>f</a:t>
            </a:r>
            <a:r>
              <a:rPr lang="tr-TR" dirty="0"/>
              <a:t>) (Mülga fıkra:RG-9/2/2016-29619) </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44</a:t>
            </a:fld>
            <a:endParaRPr lang="tr-TR" dirty="0"/>
          </a:p>
        </p:txBody>
      </p:sp>
    </p:spTree>
    <p:extLst>
      <p:ext uri="{BB962C8B-B14F-4D97-AF65-F5344CB8AC3E}">
        <p14:creationId xmlns:p14="http://schemas.microsoft.com/office/powerpoint/2010/main" xmlns="" val="20351142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Çevrimiçi ÇED süreci yönetim sistemi</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r>
              <a:rPr lang="tr-TR" dirty="0" smtClean="0"/>
              <a:t>MADDE </a:t>
            </a:r>
            <a:r>
              <a:rPr lang="tr-TR" dirty="0"/>
              <a:t>27 – (1) Çevrimiçi ÇED Süreci Yönetim Sisteminin yürütülmesine ilişkin iş ve işlemler Bakanlık tarafından belirlenir ve Bakanlığın internet sayfasında ilan edilir.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45</a:t>
            </a:fld>
            <a:endParaRPr lang="tr-TR" dirty="0"/>
          </a:p>
        </p:txBody>
      </p:sp>
    </p:spTree>
    <p:extLst>
      <p:ext uri="{BB962C8B-B14F-4D97-AF65-F5344CB8AC3E}">
        <p14:creationId xmlns:p14="http://schemas.microsoft.com/office/powerpoint/2010/main" xmlns="" val="37923984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Tebliğler</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r>
              <a:rPr lang="tr-TR" dirty="0" smtClean="0"/>
              <a:t>MADDE </a:t>
            </a:r>
            <a:r>
              <a:rPr lang="tr-TR" dirty="0"/>
              <a:t>28 – (1) Bakanlık, gerekli gördüğü hallerde bu Yönetmeliğin uygulanmasına ilişkin olarak tebliğler çıkarabilir.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46</a:t>
            </a:fld>
            <a:endParaRPr lang="tr-TR" dirty="0"/>
          </a:p>
        </p:txBody>
      </p:sp>
    </p:spTree>
    <p:extLst>
      <p:ext uri="{BB962C8B-B14F-4D97-AF65-F5344CB8AC3E}">
        <p14:creationId xmlns:p14="http://schemas.microsoft.com/office/powerpoint/2010/main" xmlns="" val="1277346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Yürürlükten kaldırılan yönetmelik</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r>
              <a:rPr lang="tr-TR" dirty="0" smtClean="0"/>
              <a:t>MADDE </a:t>
            </a:r>
            <a:r>
              <a:rPr lang="tr-TR" dirty="0"/>
              <a:t>29 – (1) 3/10/2013 tarihli ve 28784 sayılı Resmî Gazete’de yayımlanan Çevresel Etki Değerlendirmesi Yönetmeliği yürürlükten kaldırılmıştır.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47</a:t>
            </a:fld>
            <a:endParaRPr lang="tr-TR" dirty="0"/>
          </a:p>
        </p:txBody>
      </p:sp>
    </p:spTree>
    <p:extLst>
      <p:ext uri="{BB962C8B-B14F-4D97-AF65-F5344CB8AC3E}">
        <p14:creationId xmlns:p14="http://schemas.microsoft.com/office/powerpoint/2010/main" xmlns="" val="3038619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Geçiş süreci</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r>
              <a:rPr lang="tr-TR" dirty="0" smtClean="0"/>
              <a:t>GEÇİCİ </a:t>
            </a:r>
            <a:r>
              <a:rPr lang="tr-TR" dirty="0"/>
              <a:t>MADDE 1 – (1) Bu Yönetmeliğin yürürlük tarihinden önce, ÇED Başvuru Dosyası/Proje Tanıtım Dosyası Valiliğe ya da Bakanlığa sunulmuş projelere bu Yönetmeliğin lehte olan hükümleri ve/veya başvuru tarihinde yürürlükte olan Yönetmelik hükümleri uygulanır.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48</a:t>
            </a:fld>
            <a:endParaRPr lang="tr-TR" dirty="0"/>
          </a:p>
        </p:txBody>
      </p:sp>
    </p:spTree>
    <p:extLst>
      <p:ext uri="{BB962C8B-B14F-4D97-AF65-F5344CB8AC3E}">
        <p14:creationId xmlns:p14="http://schemas.microsoft.com/office/powerpoint/2010/main" xmlns="" val="382434838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Kapsam dışı projeler</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r>
              <a:rPr lang="tr-TR" dirty="0" smtClean="0"/>
              <a:t>GEÇİCİ </a:t>
            </a:r>
            <a:r>
              <a:rPr lang="tr-TR" dirty="0"/>
              <a:t>MADDE 2 – (1) Çevresel Etki Değerlendirmesi Yönetmeliğinin ilk yayım tarihi olan 7/2/1993 tarihinden önce üretime ve/veya işletmeye başladığı belgelenen projeler Çevresel Etki Değerlendirmesi kapsamı dışındadır.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49</a:t>
            </a:fld>
            <a:endParaRPr lang="tr-TR" dirty="0"/>
          </a:p>
        </p:txBody>
      </p:sp>
    </p:spTree>
    <p:extLst>
      <p:ext uri="{BB962C8B-B14F-4D97-AF65-F5344CB8AC3E}">
        <p14:creationId xmlns:p14="http://schemas.microsoft.com/office/powerpoint/2010/main" xmlns="" val="1159872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ÇED Nedir</a:t>
            </a:r>
            <a:r>
              <a:rPr lang="tr-TR" dirty="0" smtClean="0"/>
              <a:t>?</a:t>
            </a:r>
            <a:endParaRPr lang="tr-TR" dirty="0"/>
          </a:p>
        </p:txBody>
      </p:sp>
      <p:sp>
        <p:nvSpPr>
          <p:cNvPr id="3" name="İçerik Yer Tutucusu 2"/>
          <p:cNvSpPr>
            <a:spLocks noGrp="1"/>
          </p:cNvSpPr>
          <p:nvPr>
            <p:ph idx="1"/>
          </p:nvPr>
        </p:nvSpPr>
        <p:spPr/>
        <p:txBody>
          <a:bodyPr>
            <a:normAutofit/>
          </a:bodyPr>
          <a:lstStyle/>
          <a:p>
            <a:r>
              <a:rPr lang="tr-TR" dirty="0" smtClean="0"/>
              <a:t>Belirli </a:t>
            </a:r>
            <a:r>
              <a:rPr lang="tr-TR" dirty="0"/>
              <a:t>bir proje veya gelişmenin, çevre üzerindeki önemli etkilerinin belirlendiği bir süreçtir. </a:t>
            </a:r>
          </a:p>
          <a:p>
            <a:r>
              <a:rPr lang="tr-TR" dirty="0"/>
              <a:t>Bu süreç, kendi başına bir karar verme süreci değildir; karar verme süreci ile birlikte gelişen ve onu destekleyen bir süreçtir. </a:t>
            </a:r>
          </a:p>
          <a:p>
            <a:r>
              <a:rPr lang="tr-TR" dirty="0"/>
              <a:t>Yeni proje ve gelişmelerin çevreye olabilecek sürekli veya geçici potansiyel etkilerinin sosyal sonuçlarını ve alternatif çözümlerini de içine alacak şekilde analizi ve değerlendirilmesidir.</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a:t>
            </a:fld>
            <a:endParaRPr lang="tr-TR" dirty="0"/>
          </a:p>
        </p:txBody>
      </p:sp>
    </p:spTree>
    <p:extLst>
      <p:ext uri="{BB962C8B-B14F-4D97-AF65-F5344CB8AC3E}">
        <p14:creationId xmlns:p14="http://schemas.microsoft.com/office/powerpoint/2010/main" xmlns="" val="40351156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Kanuni kapsam dışı projeler</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r>
              <a:rPr lang="tr-TR" dirty="0" smtClean="0"/>
              <a:t>GEÇİCİ </a:t>
            </a:r>
            <a:r>
              <a:rPr lang="tr-TR" dirty="0"/>
              <a:t>MADDE 3 – (1) 23/6/1997 tarihinden önce kamu yatırım programına alınmış olup, 29/5/2013 tarihi itibariyle üretim veya işletmeye başlamış olan projeler ile bunların gerçekleştirilmesi için zorunlu olan yapı ve tesisler Çevresel Etki Değerlendirmesi kapsamı dışındadır.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50</a:t>
            </a:fld>
            <a:endParaRPr lang="tr-TR" dirty="0"/>
          </a:p>
        </p:txBody>
      </p:sp>
    </p:spTree>
    <p:extLst>
      <p:ext uri="{BB962C8B-B14F-4D97-AF65-F5344CB8AC3E}">
        <p14:creationId xmlns:p14="http://schemas.microsoft.com/office/powerpoint/2010/main" xmlns="" val="1531669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0040"/>
            <a:ext cx="10018713" cy="1165860"/>
          </a:xfrm>
        </p:spPr>
        <p:txBody>
          <a:bodyPr>
            <a:noAutofit/>
          </a:bodyPr>
          <a:lstStyle/>
          <a:p>
            <a:r>
              <a:rPr lang="tr-TR" sz="1800" b="1" dirty="0"/>
              <a:t>Yürürlük</a:t>
            </a:r>
          </a:p>
        </p:txBody>
      </p:sp>
      <p:sp>
        <p:nvSpPr>
          <p:cNvPr id="3" name="İçerik Yer Tutucusu 2"/>
          <p:cNvSpPr>
            <a:spLocks noGrp="1"/>
          </p:cNvSpPr>
          <p:nvPr>
            <p:ph idx="1"/>
          </p:nvPr>
        </p:nvSpPr>
        <p:spPr>
          <a:xfrm>
            <a:off x="1484309" y="1485900"/>
            <a:ext cx="10018713" cy="4343400"/>
          </a:xfrm>
        </p:spPr>
        <p:txBody>
          <a:bodyPr>
            <a:normAutofit/>
          </a:bodyPr>
          <a:lstStyle/>
          <a:p>
            <a:pPr marL="0" indent="0" algn="just" fontAlgn="t">
              <a:buNone/>
            </a:pPr>
            <a:r>
              <a:rPr lang="tr-TR" dirty="0" smtClean="0"/>
              <a:t>MADDE </a:t>
            </a:r>
            <a:r>
              <a:rPr lang="tr-TR" dirty="0"/>
              <a:t>30 – (1) Bu Yönetmelik yayımı tarihinde yürürlüğe girer.</a:t>
            </a:r>
          </a:p>
          <a:p>
            <a:pPr marL="0" indent="0" algn="just" fontAlgn="t">
              <a:buNone/>
            </a:pPr>
            <a:endParaRPr lang="tr-TR" dirty="0"/>
          </a:p>
          <a:p>
            <a:pPr marL="0" indent="0" algn="ctr" fontAlgn="t">
              <a:buNone/>
            </a:pPr>
            <a:r>
              <a:rPr lang="tr-TR" sz="1800" b="1" dirty="0"/>
              <a:t>Yürütme</a:t>
            </a:r>
          </a:p>
          <a:p>
            <a:pPr marL="0" indent="0" algn="just" fontAlgn="t">
              <a:buNone/>
            </a:pPr>
            <a:endParaRPr lang="tr-TR" dirty="0"/>
          </a:p>
          <a:p>
            <a:pPr marL="0" indent="0" algn="just" fontAlgn="t">
              <a:buNone/>
            </a:pPr>
            <a:r>
              <a:rPr lang="tr-TR" dirty="0"/>
              <a:t>MADDE 31 – (1) Bu Yönetmelik hükümlerini Çevre ve Şehircilik Bakanı yürütür.</a:t>
            </a:r>
          </a:p>
          <a:p>
            <a:pPr marL="0" indent="0" algn="just" fontAlgn="t">
              <a:buNone/>
            </a:pPr>
            <a:endParaRPr lang="tr-TR" dirty="0"/>
          </a:p>
          <a:p>
            <a:pPr marL="0" indent="0" algn="just" fontAlgn="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51</a:t>
            </a:fld>
            <a:endParaRPr lang="tr-TR" dirty="0"/>
          </a:p>
        </p:txBody>
      </p:sp>
    </p:spTree>
    <p:extLst>
      <p:ext uri="{BB962C8B-B14F-4D97-AF65-F5344CB8AC3E}">
        <p14:creationId xmlns:p14="http://schemas.microsoft.com/office/powerpoint/2010/main" xmlns="" val="87152801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08611"/>
            <a:ext cx="10018713" cy="400050"/>
          </a:xfrm>
        </p:spPr>
        <p:txBody>
          <a:bodyPr>
            <a:normAutofit fontScale="90000"/>
          </a:bodyPr>
          <a:lstStyle/>
          <a:p>
            <a:r>
              <a:rPr lang="tr-TR" dirty="0"/>
              <a:t>EK– 1 LİSTESİ</a:t>
            </a:r>
          </a:p>
        </p:txBody>
      </p:sp>
      <p:sp>
        <p:nvSpPr>
          <p:cNvPr id="3" name="İçerik Yer Tutucusu 2"/>
          <p:cNvSpPr>
            <a:spLocks noGrp="1"/>
          </p:cNvSpPr>
          <p:nvPr>
            <p:ph idx="1"/>
          </p:nvPr>
        </p:nvSpPr>
        <p:spPr>
          <a:xfrm>
            <a:off x="1484310" y="834391"/>
            <a:ext cx="10018713" cy="4956810"/>
          </a:xfrm>
        </p:spPr>
        <p:txBody>
          <a:bodyPr>
            <a:normAutofit fontScale="55000" lnSpcReduction="20000"/>
          </a:bodyPr>
          <a:lstStyle/>
          <a:p>
            <a:pPr marL="0" indent="0" algn="ctr">
              <a:buNone/>
            </a:pPr>
            <a:r>
              <a:rPr lang="tr-TR" b="1" dirty="0" smtClean="0"/>
              <a:t>ÇEVRESEL </a:t>
            </a:r>
            <a:r>
              <a:rPr lang="tr-TR" b="1" dirty="0"/>
              <a:t>ETKİ DEĞERLENDİRMESİ UYGULANACAK PROJELER LİSTESİ</a:t>
            </a:r>
          </a:p>
          <a:p>
            <a:pPr marL="0" indent="0">
              <a:buNone/>
            </a:pPr>
            <a:endParaRPr lang="tr-TR" dirty="0"/>
          </a:p>
          <a:p>
            <a:pPr marL="0" indent="0">
              <a:buNone/>
            </a:pPr>
            <a:r>
              <a:rPr lang="tr-TR" b="1" dirty="0"/>
              <a:t>1- Rafineriler:</a:t>
            </a:r>
          </a:p>
          <a:p>
            <a:pPr marL="0" indent="0">
              <a:buNone/>
            </a:pPr>
            <a:endParaRPr lang="tr-TR" dirty="0"/>
          </a:p>
          <a:p>
            <a:pPr marL="0" indent="0">
              <a:buNone/>
            </a:pPr>
            <a:r>
              <a:rPr lang="tr-TR" dirty="0"/>
              <a:t>a) Ham petrol rafinerileri,</a:t>
            </a:r>
          </a:p>
          <a:p>
            <a:pPr marL="0" indent="0">
              <a:buNone/>
            </a:pPr>
            <a:endParaRPr lang="tr-TR" dirty="0"/>
          </a:p>
          <a:p>
            <a:pPr marL="0" indent="0">
              <a:buNone/>
            </a:pPr>
            <a:r>
              <a:rPr lang="tr-TR" dirty="0"/>
              <a:t>b) 500 ton/gün üzeri taşkömürü ve bitümlü maddelerin gazlaştırılması ve sıvılaştırılması projeleri,</a:t>
            </a:r>
          </a:p>
          <a:p>
            <a:pPr marL="0" indent="0">
              <a:buNone/>
            </a:pPr>
            <a:endParaRPr lang="tr-TR" dirty="0"/>
          </a:p>
          <a:p>
            <a:pPr marL="0" indent="0">
              <a:buNone/>
            </a:pPr>
            <a:r>
              <a:rPr lang="tr-TR" dirty="0"/>
              <a:t>c) Doğalgaz sıvılaştırma ve gazlaştırma tesisleri,</a:t>
            </a:r>
          </a:p>
          <a:p>
            <a:pPr marL="0" indent="0">
              <a:buNone/>
            </a:pPr>
            <a:endParaRPr lang="tr-TR" dirty="0"/>
          </a:p>
          <a:p>
            <a:pPr marL="0" indent="0">
              <a:buNone/>
            </a:pPr>
            <a:r>
              <a:rPr lang="tr-TR" b="1" dirty="0"/>
              <a:t>2- Termik güç santralleri:</a:t>
            </a:r>
          </a:p>
          <a:p>
            <a:pPr marL="0" indent="0">
              <a:buNone/>
            </a:pPr>
            <a:endParaRPr lang="tr-TR" dirty="0"/>
          </a:p>
          <a:p>
            <a:pPr marL="0" indent="0">
              <a:buNone/>
            </a:pPr>
            <a:r>
              <a:rPr lang="tr-TR" dirty="0"/>
              <a:t>a) Toplam ısıl gücü 300 MWt ve daha fazla olan termik güç santralleri ile diğer yakma sistemleri,</a:t>
            </a:r>
          </a:p>
          <a:p>
            <a:pPr marL="0" indent="0">
              <a:buNone/>
            </a:pPr>
            <a:endParaRPr lang="tr-TR" dirty="0"/>
          </a:p>
          <a:p>
            <a:pPr marL="0" indent="0">
              <a:buNone/>
            </a:pPr>
            <a:r>
              <a:rPr lang="tr-TR" dirty="0"/>
              <a:t>b) Nükleer güç santralleri veya diğer nükleer reaktörlerin kurulması veya sökümü, (maksimum gücü sürekli termik yük bakımından 1 kilovatı aşmayan, atom çekirdeği parçalanabilen ve çoğalan maddelerin dönüşümü, üretimi amaçlı araştırma projeleri hariç)</a:t>
            </a:r>
          </a:p>
          <a:p>
            <a:pPr marL="0" indent="0">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52</a:t>
            </a:fld>
            <a:endParaRPr lang="tr-TR" dirty="0"/>
          </a:p>
        </p:txBody>
      </p:sp>
    </p:spTree>
    <p:extLst>
      <p:ext uri="{BB962C8B-B14F-4D97-AF65-F5344CB8AC3E}">
        <p14:creationId xmlns:p14="http://schemas.microsoft.com/office/powerpoint/2010/main" xmlns="" val="39041352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08611"/>
            <a:ext cx="10018713" cy="400050"/>
          </a:xfrm>
        </p:spPr>
        <p:txBody>
          <a:bodyPr>
            <a:normAutofit fontScale="90000"/>
          </a:bodyPr>
          <a:lstStyle/>
          <a:p>
            <a:r>
              <a:rPr lang="tr-TR" dirty="0"/>
              <a:t>EK– 1 LİSTESİ</a:t>
            </a:r>
          </a:p>
        </p:txBody>
      </p:sp>
      <p:sp>
        <p:nvSpPr>
          <p:cNvPr id="3" name="İçerik Yer Tutucusu 2"/>
          <p:cNvSpPr>
            <a:spLocks noGrp="1"/>
          </p:cNvSpPr>
          <p:nvPr>
            <p:ph idx="1"/>
          </p:nvPr>
        </p:nvSpPr>
        <p:spPr>
          <a:xfrm>
            <a:off x="1484310" y="834391"/>
            <a:ext cx="10018713" cy="4956810"/>
          </a:xfrm>
        </p:spPr>
        <p:txBody>
          <a:bodyPr>
            <a:normAutofit fontScale="55000" lnSpcReduction="20000"/>
          </a:bodyPr>
          <a:lstStyle/>
          <a:p>
            <a:pPr marL="0" indent="0" algn="ctr">
              <a:buNone/>
            </a:pPr>
            <a:r>
              <a:rPr lang="tr-TR" b="1" dirty="0" smtClean="0"/>
              <a:t>ÇEVRESEL </a:t>
            </a:r>
            <a:r>
              <a:rPr lang="tr-TR" b="1" dirty="0"/>
              <a:t>ETKİ DEĞERLENDİRMESİ UYGULANACAK PROJELER LİSTESİ</a:t>
            </a:r>
          </a:p>
          <a:p>
            <a:pPr marL="0" indent="0">
              <a:buNone/>
            </a:pPr>
            <a:r>
              <a:rPr lang="tr-TR" b="1" dirty="0" smtClean="0"/>
              <a:t>3- </a:t>
            </a:r>
            <a:r>
              <a:rPr lang="tr-TR" b="1" dirty="0"/>
              <a:t>Nükleer yakıt tesisleri:</a:t>
            </a:r>
          </a:p>
          <a:p>
            <a:pPr marL="0" indent="0">
              <a:buNone/>
            </a:pPr>
            <a:endParaRPr lang="tr-TR" dirty="0"/>
          </a:p>
          <a:p>
            <a:pPr marL="0" indent="0">
              <a:buNone/>
            </a:pPr>
            <a:r>
              <a:rPr lang="tr-TR" dirty="0"/>
              <a:t>a) Nükleer yakıtların yeniden işlenmesi,</a:t>
            </a:r>
          </a:p>
          <a:p>
            <a:pPr marL="0" indent="0">
              <a:buNone/>
            </a:pPr>
            <a:endParaRPr lang="tr-TR" dirty="0"/>
          </a:p>
          <a:p>
            <a:pPr marL="0" indent="0">
              <a:buNone/>
            </a:pPr>
            <a:r>
              <a:rPr lang="tr-TR" dirty="0"/>
              <a:t>b) Nükleer yakıtların üretimi veya zenginleştirilmesi,</a:t>
            </a:r>
          </a:p>
          <a:p>
            <a:pPr marL="0" indent="0">
              <a:buNone/>
            </a:pPr>
            <a:endParaRPr lang="tr-TR" dirty="0"/>
          </a:p>
          <a:p>
            <a:pPr marL="0" indent="0">
              <a:buNone/>
            </a:pPr>
            <a:r>
              <a:rPr lang="tr-TR" dirty="0"/>
              <a:t>c) Radyasyondan arınmış nükleer yakıtların veya sınır değerin üzerinde radyasyon içeren atıkların işlenmesi,</a:t>
            </a:r>
          </a:p>
          <a:p>
            <a:pPr marL="0" indent="0">
              <a:buNone/>
            </a:pPr>
            <a:endParaRPr lang="tr-TR" dirty="0"/>
          </a:p>
          <a:p>
            <a:pPr marL="0" indent="0">
              <a:buNone/>
            </a:pPr>
            <a:r>
              <a:rPr lang="tr-TR" dirty="0"/>
              <a:t>ç) Radyasyonlu nükleer yakıtların nihai bertarafı işlemi,</a:t>
            </a:r>
          </a:p>
          <a:p>
            <a:pPr marL="0" indent="0">
              <a:buNone/>
            </a:pPr>
            <a:endParaRPr lang="tr-TR" dirty="0"/>
          </a:p>
          <a:p>
            <a:pPr marL="0" indent="0">
              <a:buNone/>
            </a:pPr>
            <a:r>
              <a:rPr lang="tr-TR" dirty="0"/>
              <a:t>d) Sadece radyoaktif atıkların nihai bertarafı işlemi,</a:t>
            </a:r>
          </a:p>
          <a:p>
            <a:pPr marL="0" indent="0">
              <a:buNone/>
            </a:pPr>
            <a:endParaRPr lang="tr-TR" dirty="0"/>
          </a:p>
          <a:p>
            <a:pPr marL="0" indent="0">
              <a:buNone/>
            </a:pPr>
            <a:r>
              <a:rPr lang="tr-TR" dirty="0"/>
              <a:t>e) Sadece radyasyonlu nükleer yakıtların (10 yıldan uzun süre için planlanmış) veya radyoaktif atıkların üretim alanından farklı bir alanda depolanması,</a:t>
            </a:r>
          </a:p>
          <a:p>
            <a:pPr marL="0" indent="0">
              <a:buNone/>
            </a:pPr>
            <a:endParaRPr lang="tr-TR" dirty="0"/>
          </a:p>
          <a:p>
            <a:pPr marL="0" indent="0">
              <a:buNone/>
            </a:pPr>
            <a:r>
              <a:rPr lang="tr-TR" dirty="0"/>
              <a:t>f) Radyasyondan arınmış nükleer yakıtların nihai bertarafı,</a:t>
            </a:r>
          </a:p>
          <a:p>
            <a:pPr marL="0" indent="0">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53</a:t>
            </a:fld>
            <a:endParaRPr lang="tr-TR" dirty="0"/>
          </a:p>
        </p:txBody>
      </p:sp>
    </p:spTree>
    <p:extLst>
      <p:ext uri="{BB962C8B-B14F-4D97-AF65-F5344CB8AC3E}">
        <p14:creationId xmlns:p14="http://schemas.microsoft.com/office/powerpoint/2010/main" xmlns="" val="6317455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08611"/>
            <a:ext cx="10018713" cy="400050"/>
          </a:xfrm>
        </p:spPr>
        <p:txBody>
          <a:bodyPr>
            <a:normAutofit fontScale="90000"/>
          </a:bodyPr>
          <a:lstStyle/>
          <a:p>
            <a:r>
              <a:rPr lang="tr-TR" dirty="0"/>
              <a:t>EK– 1 LİSTESİ</a:t>
            </a:r>
          </a:p>
        </p:txBody>
      </p:sp>
      <p:sp>
        <p:nvSpPr>
          <p:cNvPr id="3" name="İçerik Yer Tutucusu 2"/>
          <p:cNvSpPr>
            <a:spLocks noGrp="1"/>
          </p:cNvSpPr>
          <p:nvPr>
            <p:ph idx="1"/>
          </p:nvPr>
        </p:nvSpPr>
        <p:spPr>
          <a:xfrm>
            <a:off x="1484310" y="834391"/>
            <a:ext cx="10018713" cy="4956810"/>
          </a:xfrm>
        </p:spPr>
        <p:txBody>
          <a:bodyPr>
            <a:normAutofit fontScale="62500" lnSpcReduction="20000"/>
          </a:bodyPr>
          <a:lstStyle/>
          <a:p>
            <a:pPr marL="0" indent="0" algn="ctr">
              <a:buNone/>
            </a:pPr>
            <a:r>
              <a:rPr lang="tr-TR" b="1" dirty="0" smtClean="0"/>
              <a:t>ÇEVRESEL </a:t>
            </a:r>
            <a:r>
              <a:rPr lang="tr-TR" b="1" dirty="0"/>
              <a:t>ETKİ DEĞERLENDİRMESİ UYGULANACAK PROJELER LİSTESİ</a:t>
            </a:r>
          </a:p>
          <a:p>
            <a:pPr marL="0" indent="0">
              <a:buNone/>
            </a:pPr>
            <a:r>
              <a:rPr lang="tr-TR" b="1" dirty="0"/>
              <a:t>4- Metal endüstri tesisleri: </a:t>
            </a:r>
          </a:p>
          <a:p>
            <a:pPr marL="0" indent="0">
              <a:buNone/>
            </a:pPr>
            <a:endParaRPr lang="tr-TR" dirty="0"/>
          </a:p>
          <a:p>
            <a:pPr marL="0" indent="0">
              <a:buNone/>
            </a:pPr>
            <a:r>
              <a:rPr lang="tr-TR" dirty="0"/>
              <a:t>a) Cevherden demir ve/veya çelik üreten tesisler, (250.000 ton/yıl ve üzeri)</a:t>
            </a:r>
          </a:p>
          <a:p>
            <a:pPr marL="0" indent="0">
              <a:buNone/>
            </a:pPr>
            <a:endParaRPr lang="tr-TR" dirty="0"/>
          </a:p>
          <a:p>
            <a:pPr marL="0" indent="0">
              <a:buNone/>
            </a:pPr>
            <a:r>
              <a:rPr lang="tr-TR" dirty="0"/>
              <a:t>b) Demir ve/veya çelikten çelik üreten tesisler, (Hurda dahil) (250.000 ton/yıl ve üzeri)</a:t>
            </a:r>
          </a:p>
          <a:p>
            <a:pPr marL="0" indent="0">
              <a:buNone/>
            </a:pPr>
            <a:endParaRPr lang="tr-TR" dirty="0"/>
          </a:p>
          <a:p>
            <a:pPr marL="0" indent="0">
              <a:buNone/>
            </a:pPr>
            <a:r>
              <a:rPr lang="tr-TR" dirty="0"/>
              <a:t>c) Demir ve/veya çeliğin ergitildiği ve dökümünün yapıldığı tesisler, (Hurda dahil) (250.000 ton/yıl ve üzeri)</a:t>
            </a:r>
          </a:p>
          <a:p>
            <a:pPr marL="0" indent="0">
              <a:buNone/>
            </a:pPr>
            <a:endParaRPr lang="tr-TR" dirty="0"/>
          </a:p>
          <a:p>
            <a:pPr marL="0" indent="0">
              <a:buNone/>
            </a:pPr>
            <a:r>
              <a:rPr lang="tr-TR" dirty="0"/>
              <a:t>ç) Demir dışı metallerin ergitildiği ve dökümünün yapıldığı tesisler, (250.000 ton/yıl ve üzeri)</a:t>
            </a:r>
          </a:p>
          <a:p>
            <a:pPr marL="0" indent="0">
              <a:buNone/>
            </a:pPr>
            <a:endParaRPr lang="tr-TR" dirty="0"/>
          </a:p>
          <a:p>
            <a:pPr marL="0" indent="0">
              <a:buNone/>
            </a:pPr>
            <a:r>
              <a:rPr lang="tr-TR" dirty="0"/>
              <a:t>d) Sıcak haddeleme tesisleri,</a:t>
            </a:r>
          </a:p>
          <a:p>
            <a:pPr marL="0" indent="0">
              <a:buNone/>
            </a:pPr>
            <a:endParaRPr lang="tr-TR" dirty="0"/>
          </a:p>
          <a:p>
            <a:pPr marL="0" indent="0">
              <a:buNone/>
            </a:pPr>
            <a:r>
              <a:rPr lang="tr-TR" dirty="0"/>
              <a:t>1) Demir veya çeliğin haddelendiği tesisler, (250.000 ton/yıl ve üzeri)</a:t>
            </a:r>
          </a:p>
          <a:p>
            <a:pPr marL="0" indent="0">
              <a:buNone/>
            </a:pPr>
            <a:endParaRPr lang="tr-TR" dirty="0"/>
          </a:p>
          <a:p>
            <a:pPr marL="0" indent="0">
              <a:buNone/>
            </a:pPr>
            <a:r>
              <a:rPr lang="tr-TR" dirty="0"/>
              <a:t>2) Demir dışı metallerin haddelendiği tesisler, (250.000 ton/yıl ve üzeri)</a:t>
            </a:r>
          </a:p>
          <a:p>
            <a:pPr marL="0" indent="0">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54</a:t>
            </a:fld>
            <a:endParaRPr lang="tr-TR" dirty="0"/>
          </a:p>
        </p:txBody>
      </p:sp>
    </p:spTree>
    <p:extLst>
      <p:ext uri="{BB962C8B-B14F-4D97-AF65-F5344CB8AC3E}">
        <p14:creationId xmlns:p14="http://schemas.microsoft.com/office/powerpoint/2010/main" xmlns="" val="7501608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08611"/>
            <a:ext cx="10018713" cy="400050"/>
          </a:xfrm>
        </p:spPr>
        <p:txBody>
          <a:bodyPr>
            <a:normAutofit fontScale="90000"/>
          </a:bodyPr>
          <a:lstStyle/>
          <a:p>
            <a:r>
              <a:rPr lang="tr-TR" dirty="0"/>
              <a:t>EK– 1 LİSTESİ</a:t>
            </a:r>
          </a:p>
        </p:txBody>
      </p:sp>
      <p:sp>
        <p:nvSpPr>
          <p:cNvPr id="3" name="İçerik Yer Tutucusu 2"/>
          <p:cNvSpPr>
            <a:spLocks noGrp="1"/>
          </p:cNvSpPr>
          <p:nvPr>
            <p:ph idx="1"/>
          </p:nvPr>
        </p:nvSpPr>
        <p:spPr>
          <a:xfrm>
            <a:off x="1484310" y="834390"/>
            <a:ext cx="10018713" cy="5397865"/>
          </a:xfrm>
        </p:spPr>
        <p:txBody>
          <a:bodyPr>
            <a:normAutofit fontScale="55000" lnSpcReduction="20000"/>
          </a:bodyPr>
          <a:lstStyle/>
          <a:p>
            <a:pPr marL="0" indent="0" algn="ctr">
              <a:buNone/>
            </a:pPr>
            <a:r>
              <a:rPr lang="tr-TR" b="1" dirty="0" smtClean="0"/>
              <a:t>ÇEVRESEL </a:t>
            </a:r>
            <a:r>
              <a:rPr lang="tr-TR" b="1" dirty="0"/>
              <a:t>ETKİ DEĞERLENDİRMESİ UYGULANACAK PROJELER LİSTESİ</a:t>
            </a:r>
          </a:p>
          <a:p>
            <a:pPr marL="0" indent="0">
              <a:buNone/>
            </a:pPr>
            <a:r>
              <a:rPr lang="tr-TR" b="1" dirty="0"/>
              <a:t>5- Asbest çıkartılması ve asbest içeren ürünleri işleme veya dönüştürme tesisleri:</a:t>
            </a:r>
          </a:p>
          <a:p>
            <a:pPr marL="0" indent="0">
              <a:buNone/>
            </a:pPr>
            <a:endParaRPr lang="tr-TR" b="1" dirty="0"/>
          </a:p>
          <a:p>
            <a:pPr marL="0" indent="0">
              <a:buNone/>
            </a:pPr>
            <a:r>
              <a:rPr lang="tr-TR" dirty="0"/>
              <a:t>a) Asbest madeni işletmeleri ve zenginleştirme tesisleri,</a:t>
            </a:r>
          </a:p>
          <a:p>
            <a:pPr marL="0" indent="0">
              <a:buNone/>
            </a:pPr>
            <a:endParaRPr lang="tr-TR" dirty="0"/>
          </a:p>
          <a:p>
            <a:pPr marL="0" indent="0">
              <a:buNone/>
            </a:pPr>
            <a:r>
              <a:rPr lang="tr-TR" dirty="0"/>
              <a:t>b) Son ürün olarak friksiyon (Sürtünme) maddesi üreten 50 ton/yıl ve üzeri kapasiteli tesisler,</a:t>
            </a:r>
          </a:p>
          <a:p>
            <a:pPr marL="0" indent="0">
              <a:buNone/>
            </a:pPr>
            <a:endParaRPr lang="tr-TR" dirty="0"/>
          </a:p>
          <a:p>
            <a:pPr marL="0" indent="0">
              <a:buNone/>
            </a:pPr>
            <a:r>
              <a:rPr lang="tr-TR" dirty="0"/>
              <a:t>c) 200 ton/yıl ve üzeri asbest kullanan diğer tesisler,</a:t>
            </a:r>
          </a:p>
          <a:p>
            <a:pPr marL="0" indent="0">
              <a:buNone/>
            </a:pPr>
            <a:endParaRPr lang="tr-TR" dirty="0"/>
          </a:p>
          <a:p>
            <a:pPr marL="0" indent="0">
              <a:buNone/>
            </a:pPr>
            <a:r>
              <a:rPr lang="tr-TR" dirty="0"/>
              <a:t>ç) 10.000 ton/yıl ve üzeri kapasiteli, son ürünü asbestli beton olan tesisler,</a:t>
            </a:r>
          </a:p>
          <a:p>
            <a:pPr marL="0" indent="0">
              <a:buNone/>
            </a:pPr>
            <a:endParaRPr lang="tr-TR" b="1" dirty="0"/>
          </a:p>
          <a:p>
            <a:pPr marL="0" indent="0">
              <a:buNone/>
            </a:pPr>
            <a:r>
              <a:rPr lang="tr-TR" b="1" dirty="0"/>
              <a:t>6- Fonksiyonel olarak birbirine bağlı çeşitli birimleri kullanarak endüstriyel ölçekte üretim yapan kimya tesisleri:</a:t>
            </a:r>
          </a:p>
          <a:p>
            <a:pPr marL="0" indent="0">
              <a:buNone/>
            </a:pPr>
            <a:endParaRPr lang="tr-TR" dirty="0"/>
          </a:p>
          <a:p>
            <a:pPr marL="0" indent="0">
              <a:buNone/>
            </a:pPr>
            <a:r>
              <a:rPr lang="tr-TR" dirty="0"/>
              <a:t>a) Organik kimyasalların üretimi,</a:t>
            </a:r>
          </a:p>
          <a:p>
            <a:pPr marL="0" indent="0">
              <a:buNone/>
            </a:pPr>
            <a:endParaRPr lang="tr-TR" dirty="0"/>
          </a:p>
          <a:p>
            <a:pPr marL="0" indent="0">
              <a:buNone/>
            </a:pPr>
            <a:r>
              <a:rPr lang="tr-TR" dirty="0"/>
              <a:t>b) İnorganik kimyasalların üretimi,</a:t>
            </a:r>
          </a:p>
          <a:p>
            <a:pPr marL="0" indent="0">
              <a:buNone/>
            </a:pPr>
            <a:endParaRPr lang="tr-TR" dirty="0"/>
          </a:p>
          <a:p>
            <a:pPr marL="0" indent="0">
              <a:buNone/>
            </a:pPr>
            <a:r>
              <a:rPr lang="tr-TR" dirty="0"/>
              <a:t>c) Yıllık 20.000 ton ve üzeri fosfor, azot ve potasyum bazlı basit veya bileşik gübrelerin üretimi.</a:t>
            </a:r>
          </a:p>
          <a:p>
            <a:pPr marL="0" indent="0">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55</a:t>
            </a:fld>
            <a:endParaRPr lang="tr-TR" dirty="0"/>
          </a:p>
        </p:txBody>
      </p:sp>
    </p:spTree>
    <p:extLst>
      <p:ext uri="{BB962C8B-B14F-4D97-AF65-F5344CB8AC3E}">
        <p14:creationId xmlns:p14="http://schemas.microsoft.com/office/powerpoint/2010/main" xmlns="" val="125866693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08611"/>
            <a:ext cx="10018713" cy="400050"/>
          </a:xfrm>
        </p:spPr>
        <p:txBody>
          <a:bodyPr>
            <a:normAutofit fontScale="90000"/>
          </a:bodyPr>
          <a:lstStyle/>
          <a:p>
            <a:r>
              <a:rPr lang="tr-TR" dirty="0"/>
              <a:t>EK– 1 LİSTESİ</a:t>
            </a:r>
          </a:p>
        </p:txBody>
      </p:sp>
      <p:sp>
        <p:nvSpPr>
          <p:cNvPr id="3" name="İçerik Yer Tutucusu 2"/>
          <p:cNvSpPr>
            <a:spLocks noGrp="1"/>
          </p:cNvSpPr>
          <p:nvPr>
            <p:ph idx="1"/>
          </p:nvPr>
        </p:nvSpPr>
        <p:spPr>
          <a:xfrm>
            <a:off x="1484310" y="834391"/>
            <a:ext cx="10018713" cy="5654544"/>
          </a:xfrm>
        </p:spPr>
        <p:txBody>
          <a:bodyPr>
            <a:normAutofit fontScale="62500" lnSpcReduction="20000"/>
          </a:bodyPr>
          <a:lstStyle/>
          <a:p>
            <a:pPr marL="0" indent="0" algn="ctr">
              <a:buNone/>
            </a:pPr>
            <a:r>
              <a:rPr lang="tr-TR" b="1" dirty="0" smtClean="0"/>
              <a:t>ÇEVRESEL </a:t>
            </a:r>
            <a:r>
              <a:rPr lang="tr-TR" b="1" dirty="0"/>
              <a:t>ETKİ DEĞERLENDİRMESİ UYGULANACAK PROJELER LİSTESİ</a:t>
            </a:r>
          </a:p>
          <a:p>
            <a:pPr marL="0" indent="0">
              <a:buNone/>
            </a:pPr>
            <a:r>
              <a:rPr lang="tr-TR" b="1" dirty="0"/>
              <a:t>7- Patlayıcı ve/veya parlayıcı maddelerin üretildiği tesisler,</a:t>
            </a:r>
          </a:p>
          <a:p>
            <a:pPr marL="0" indent="0">
              <a:buNone/>
            </a:pPr>
            <a:r>
              <a:rPr lang="tr-TR" b="1" dirty="0" smtClean="0"/>
              <a:t>8- </a:t>
            </a:r>
            <a:r>
              <a:rPr lang="tr-TR" b="1" dirty="0"/>
              <a:t>Yollar ve havaalanları:</a:t>
            </a:r>
          </a:p>
          <a:p>
            <a:pPr marL="0" indent="0">
              <a:buNone/>
            </a:pPr>
            <a:r>
              <a:rPr lang="tr-TR" dirty="0" smtClean="0"/>
              <a:t>a</a:t>
            </a:r>
            <a:r>
              <a:rPr lang="tr-TR" dirty="0"/>
              <a:t>) 100 km ve üzeri demiryolu hatları,</a:t>
            </a:r>
          </a:p>
          <a:p>
            <a:pPr marL="0" indent="0">
              <a:buNone/>
            </a:pPr>
            <a:r>
              <a:rPr lang="tr-TR" dirty="0" smtClean="0"/>
              <a:t>b</a:t>
            </a:r>
            <a:r>
              <a:rPr lang="tr-TR" dirty="0"/>
              <a:t>) Pist uzunluğu 2.100 m ve üzeri olan havaalanları,</a:t>
            </a:r>
          </a:p>
          <a:p>
            <a:pPr marL="0" indent="0">
              <a:buNone/>
            </a:pPr>
            <a:r>
              <a:rPr lang="tr-TR" dirty="0" smtClean="0"/>
              <a:t>c</a:t>
            </a:r>
            <a:r>
              <a:rPr lang="tr-TR" dirty="0"/>
              <a:t>) Otoyollar ve devlet karayolları,</a:t>
            </a:r>
          </a:p>
          <a:p>
            <a:pPr marL="0" indent="0">
              <a:buNone/>
            </a:pPr>
            <a:r>
              <a:rPr lang="tr-TR" dirty="0" smtClean="0"/>
              <a:t>ç</a:t>
            </a:r>
            <a:r>
              <a:rPr lang="tr-TR" dirty="0"/>
              <a:t>) Şehirlerarası dört ve üzeri şeritli karayollarının yapımı,</a:t>
            </a:r>
          </a:p>
          <a:p>
            <a:pPr marL="0" indent="0">
              <a:buNone/>
            </a:pPr>
            <a:r>
              <a:rPr lang="tr-TR" dirty="0" smtClean="0"/>
              <a:t>d</a:t>
            </a:r>
            <a:r>
              <a:rPr lang="tr-TR" dirty="0"/>
              <a:t>) İki ya da daha az trafik şeridi bulunan mevcut şehirlerarası karayollarının dört ya da daha fazla trafik şeritli olacak şekilde yenilenmesi ya da genişletilmesi, yeniden yapılan ya da genişletilen bölümün sürekli uzunluğunun 10 km ya da daha uzun olacak şekilde uzatılması,</a:t>
            </a:r>
          </a:p>
          <a:p>
            <a:pPr marL="0" indent="0">
              <a:buNone/>
            </a:pPr>
            <a:endParaRPr lang="tr-TR" b="1" dirty="0"/>
          </a:p>
          <a:p>
            <a:pPr marL="0" indent="0">
              <a:buNone/>
            </a:pPr>
            <a:r>
              <a:rPr lang="tr-TR" b="1" dirty="0"/>
              <a:t>9- Su yolları, limanlar ve tersaneler: </a:t>
            </a:r>
          </a:p>
          <a:p>
            <a:pPr marL="0" indent="0">
              <a:buNone/>
            </a:pPr>
            <a:r>
              <a:rPr lang="tr-TR" dirty="0" smtClean="0"/>
              <a:t>a</a:t>
            </a:r>
            <a:r>
              <a:rPr lang="tr-TR" dirty="0"/>
              <a:t>) 1.350 DWT ve üzeri ağırlıktaki deniz araçlarının geçişine izin veren kıta içi suyollarının yapımı ve kıta içi su trafiği için yapılacak olan limanlar,</a:t>
            </a:r>
          </a:p>
          <a:p>
            <a:pPr marL="0" indent="0">
              <a:buNone/>
            </a:pPr>
            <a:r>
              <a:rPr lang="tr-TR" dirty="0" smtClean="0"/>
              <a:t>b</a:t>
            </a:r>
            <a:r>
              <a:rPr lang="tr-TR" dirty="0"/>
              <a:t>) 1.350 DWT ve üzeri ağırlıktaki deniz araçlarının yanaşabileceği ticari amaçlı liman, iskele, rıhtım ve dolfenler, </a:t>
            </a:r>
          </a:p>
          <a:p>
            <a:pPr marL="0" indent="0">
              <a:buNone/>
            </a:pPr>
            <a:r>
              <a:rPr lang="tr-TR" dirty="0" smtClean="0"/>
              <a:t>c</a:t>
            </a:r>
            <a:r>
              <a:rPr lang="tr-TR" dirty="0"/>
              <a:t>) Tersaneler,</a:t>
            </a:r>
          </a:p>
          <a:p>
            <a:pPr marL="0" indent="0">
              <a:buNone/>
            </a:pPr>
            <a:r>
              <a:rPr lang="tr-TR" dirty="0" smtClean="0"/>
              <a:t>ç</a:t>
            </a:r>
            <a:r>
              <a:rPr lang="tr-TR" dirty="0"/>
              <a:t>) 24 m ve üzerinde yat veya teknelerin imalat, bakım ve onarım hizmetlerinden birini yapan tesisler,</a:t>
            </a:r>
          </a:p>
          <a:p>
            <a:pPr marL="0" indent="0">
              <a:buNone/>
            </a:pPr>
            <a:r>
              <a:rPr lang="tr-TR" dirty="0" smtClean="0"/>
              <a:t>d</a:t>
            </a:r>
            <a:r>
              <a:rPr lang="tr-TR" dirty="0"/>
              <a:t>) Gemi söküm yerleri,</a:t>
            </a:r>
          </a:p>
          <a:p>
            <a:pPr marL="0" indent="0">
              <a:buNone/>
            </a:pPr>
            <a:r>
              <a:rPr lang="tr-TR" dirty="0" smtClean="0"/>
              <a:t>e</a:t>
            </a:r>
            <a:r>
              <a:rPr lang="tr-TR" dirty="0"/>
              <a:t>) Yat limanları</a:t>
            </a:r>
            <a:r>
              <a:rPr lang="tr-TR" dirty="0" smtClean="0"/>
              <a:t>,</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56</a:t>
            </a:fld>
            <a:endParaRPr lang="tr-TR" dirty="0"/>
          </a:p>
        </p:txBody>
      </p:sp>
    </p:spTree>
    <p:extLst>
      <p:ext uri="{BB962C8B-B14F-4D97-AF65-F5344CB8AC3E}">
        <p14:creationId xmlns:p14="http://schemas.microsoft.com/office/powerpoint/2010/main" xmlns="" val="8872895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08611"/>
            <a:ext cx="10018713" cy="400050"/>
          </a:xfrm>
        </p:spPr>
        <p:txBody>
          <a:bodyPr>
            <a:normAutofit fontScale="90000"/>
          </a:bodyPr>
          <a:lstStyle/>
          <a:p>
            <a:r>
              <a:rPr lang="tr-TR" dirty="0"/>
              <a:t>EK– 1 LİSTESİ</a:t>
            </a:r>
          </a:p>
        </p:txBody>
      </p:sp>
      <p:sp>
        <p:nvSpPr>
          <p:cNvPr id="3" name="İçerik Yer Tutucusu 2"/>
          <p:cNvSpPr>
            <a:spLocks noGrp="1"/>
          </p:cNvSpPr>
          <p:nvPr>
            <p:ph idx="1"/>
          </p:nvPr>
        </p:nvSpPr>
        <p:spPr>
          <a:xfrm>
            <a:off x="1484310" y="834390"/>
            <a:ext cx="10018713" cy="5397865"/>
          </a:xfrm>
        </p:spPr>
        <p:txBody>
          <a:bodyPr>
            <a:normAutofit fontScale="55000" lnSpcReduction="20000"/>
          </a:bodyPr>
          <a:lstStyle/>
          <a:p>
            <a:pPr marL="0" indent="0" algn="ctr">
              <a:buNone/>
            </a:pPr>
            <a:r>
              <a:rPr lang="tr-TR" b="1" dirty="0" smtClean="0"/>
              <a:t>ÇEVRESEL </a:t>
            </a:r>
            <a:r>
              <a:rPr lang="tr-TR" b="1" dirty="0"/>
              <a:t>ETKİ DEĞERLENDİRMESİ UYGULANACAK PROJELER LİSTESİ</a:t>
            </a:r>
          </a:p>
          <a:p>
            <a:pPr marL="0" indent="0">
              <a:buNone/>
            </a:pPr>
            <a:r>
              <a:rPr lang="tr-TR" b="1" dirty="0"/>
              <a:t>10- Tehlikeli ve/veya özel işleme tabi atıklar:</a:t>
            </a:r>
          </a:p>
          <a:p>
            <a:pPr marL="0" indent="0">
              <a:buNone/>
            </a:pPr>
            <a:r>
              <a:rPr lang="tr-TR" dirty="0" smtClean="0"/>
              <a:t>a</a:t>
            </a:r>
            <a:r>
              <a:rPr lang="tr-TR" dirty="0"/>
              <a:t>) Tehlikeli ve/veya özel işleme tabi atıkların geri kazanıldığı, yakıldığı (Oksitlenme yoluyla yakma, piroliz, gazlaştırma, plazma vb. termal işlemler) düzenli depolandığı ve/veya nihai bertarafının yapıldığı tesisler,</a:t>
            </a:r>
          </a:p>
          <a:p>
            <a:pPr marL="0" indent="0">
              <a:buNone/>
            </a:pPr>
            <a:r>
              <a:rPr lang="tr-TR" dirty="0" smtClean="0"/>
              <a:t>b</a:t>
            </a:r>
            <a:r>
              <a:rPr lang="tr-TR" dirty="0"/>
              <a:t>) Kapasitesi 1 ton/gün ve üzerinde olan tıbbi atıklar için projelendirilen yakma tesisleri,</a:t>
            </a:r>
          </a:p>
          <a:p>
            <a:pPr marL="0" indent="0">
              <a:buNone/>
            </a:pPr>
            <a:r>
              <a:rPr lang="tr-TR" dirty="0" smtClean="0"/>
              <a:t>c</a:t>
            </a:r>
            <a:r>
              <a:rPr lang="tr-TR" dirty="0"/>
              <a:t>) Yıllık işleme kapasitesi 2.000 ton ve üzeri olan atık yağ geri kazanımı için projelendirilen tesisler,</a:t>
            </a:r>
          </a:p>
          <a:p>
            <a:pPr marL="0" indent="0">
              <a:buNone/>
            </a:pPr>
            <a:r>
              <a:rPr lang="tr-TR" b="1" dirty="0" smtClean="0"/>
              <a:t>11- </a:t>
            </a:r>
            <a:r>
              <a:rPr lang="tr-TR" b="1" dirty="0"/>
              <a:t>İnşaat yıkıntı ve hafriyat atıkları hariç olmak üzere alanı 10 hektardan büyük ve/veya hedef yılı da dahil günlük 100 ton ve üzeri olan atıkların geri kazanıldığı, yakıldığı (oksitlenme yoluyla yakma, piroliz, gazlaştırma, plazma vb. termal işlemler) düzenli depolandığı ve/veya nihai bertarafının yapıldığı tesisler,</a:t>
            </a:r>
          </a:p>
          <a:p>
            <a:pPr marL="0" indent="0">
              <a:buNone/>
            </a:pPr>
            <a:r>
              <a:rPr lang="tr-TR" b="1" dirty="0" smtClean="0"/>
              <a:t>12- </a:t>
            </a:r>
            <a:r>
              <a:rPr lang="tr-TR" b="1" dirty="0"/>
              <a:t>10 milyon m3/yıl ve üzeri yeraltı suyu çıkarma veya suyu yeraltında depolama projeleri,</a:t>
            </a:r>
          </a:p>
          <a:p>
            <a:pPr marL="0" indent="0">
              <a:buNone/>
            </a:pPr>
            <a:r>
              <a:rPr lang="tr-TR" b="1" dirty="0" smtClean="0"/>
              <a:t>13- </a:t>
            </a:r>
            <a:r>
              <a:rPr lang="tr-TR" b="1" dirty="0"/>
              <a:t>Boru ile içme suyu taşımaları dışında kalan ve akarsu havzaları arasında, 100 milyon m3/yıl ve üzeri su aktarma projeleri,</a:t>
            </a:r>
          </a:p>
          <a:p>
            <a:pPr marL="0" indent="0">
              <a:buNone/>
            </a:pPr>
            <a:r>
              <a:rPr lang="tr-TR" b="1" dirty="0" smtClean="0"/>
              <a:t>14- </a:t>
            </a:r>
            <a:r>
              <a:rPr lang="tr-TR" b="1" dirty="0"/>
              <a:t>Göl hacmi 10 milyon m3 ve üzeri olan baraj veya göletler,</a:t>
            </a:r>
          </a:p>
          <a:p>
            <a:pPr marL="0" indent="0">
              <a:buNone/>
            </a:pPr>
            <a:r>
              <a:rPr lang="tr-TR" b="1" dirty="0" smtClean="0"/>
              <a:t>15- </a:t>
            </a:r>
            <a:r>
              <a:rPr lang="tr-TR" b="1" dirty="0"/>
              <a:t>Kurulu gücü 10 MWm ve üzeri olan hidroelektrik santralleri,</a:t>
            </a:r>
          </a:p>
          <a:p>
            <a:pPr marL="0" indent="0">
              <a:buNone/>
            </a:pPr>
            <a:r>
              <a:rPr lang="tr-TR" b="1" dirty="0" smtClean="0"/>
              <a:t>16- </a:t>
            </a:r>
            <a:r>
              <a:rPr lang="tr-TR" b="1" dirty="0"/>
              <a:t>Kapasitesi 150.000 eşdeğer kişi ve/veya 30.000 m3/gün üzeri olan atık su arıtma tesisleri,</a:t>
            </a:r>
          </a:p>
          <a:p>
            <a:pPr marL="0" indent="0">
              <a:buNone/>
            </a:pPr>
            <a:r>
              <a:rPr lang="tr-TR" b="1" dirty="0" smtClean="0"/>
              <a:t>17- </a:t>
            </a:r>
            <a:r>
              <a:rPr lang="tr-TR" b="1" dirty="0"/>
              <a:t>Günlük kapasitesi 100 ton ve üzeri hayvan yetiştiriciliğinden kaynaklı dışkıların yakıldığı, geri kazanıldığı ve/veya bertaraf edildiği tesisler,</a:t>
            </a:r>
          </a:p>
          <a:p>
            <a:pPr marL="0" indent="0">
              <a:buNone/>
            </a:pPr>
            <a:r>
              <a:rPr lang="tr-TR" b="1" dirty="0" smtClean="0"/>
              <a:t>18- </a:t>
            </a:r>
            <a:r>
              <a:rPr lang="tr-TR" b="1" dirty="0"/>
              <a:t>Hayvan kesim tesisleri:</a:t>
            </a:r>
          </a:p>
          <a:p>
            <a:pPr marL="0" indent="0">
              <a:buNone/>
            </a:pPr>
            <a:r>
              <a:rPr lang="tr-TR" dirty="0" smtClean="0"/>
              <a:t>a</a:t>
            </a:r>
            <a:r>
              <a:rPr lang="tr-TR" dirty="0"/>
              <a:t>) Büyükbaş ve/veya küçükbaş hayvan kesiminin yapıldığı tesisler, [(100 kesim ünitesi/gün ve üzeri), (Her bir kesim ünitesi eşdeğerleri: 1 baş sığır, 2 baş deve kuşu, 4 baş domuz, 8 baş koyun, 10 baş keçi, 130 baş tavşan)]</a:t>
            </a:r>
          </a:p>
          <a:p>
            <a:pPr marL="0" indent="0">
              <a:buNone/>
            </a:pPr>
            <a:r>
              <a:rPr lang="tr-TR" dirty="0" smtClean="0"/>
              <a:t>b</a:t>
            </a:r>
            <a:r>
              <a:rPr lang="tr-TR" dirty="0"/>
              <a:t>) Kanatlı hayvanların kesiminin yapıldığı tesisler, [(60.000 adet/gün ve üzeri tavuk ve eşdeğeri diğer kanatlılar) (1 adet hindi = 7 adet tavuk esas alınmalıdır</a:t>
            </a:r>
            <a:r>
              <a:rPr lang="tr-TR" dirty="0" smtClean="0"/>
              <a:t>)]</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57</a:t>
            </a:fld>
            <a:endParaRPr lang="tr-TR" dirty="0"/>
          </a:p>
        </p:txBody>
      </p:sp>
    </p:spTree>
    <p:extLst>
      <p:ext uri="{BB962C8B-B14F-4D97-AF65-F5344CB8AC3E}">
        <p14:creationId xmlns:p14="http://schemas.microsoft.com/office/powerpoint/2010/main" xmlns="" val="341123042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08611"/>
            <a:ext cx="10018713" cy="400050"/>
          </a:xfrm>
        </p:spPr>
        <p:txBody>
          <a:bodyPr>
            <a:normAutofit fontScale="90000"/>
          </a:bodyPr>
          <a:lstStyle/>
          <a:p>
            <a:r>
              <a:rPr lang="tr-TR" dirty="0"/>
              <a:t>EK– 1 LİSTESİ</a:t>
            </a:r>
          </a:p>
        </p:txBody>
      </p:sp>
      <p:sp>
        <p:nvSpPr>
          <p:cNvPr id="3" name="İçerik Yer Tutucusu 2"/>
          <p:cNvSpPr>
            <a:spLocks noGrp="1"/>
          </p:cNvSpPr>
          <p:nvPr>
            <p:ph idx="1"/>
          </p:nvPr>
        </p:nvSpPr>
        <p:spPr>
          <a:xfrm>
            <a:off x="1484310" y="834390"/>
            <a:ext cx="10018713" cy="5687595"/>
          </a:xfrm>
        </p:spPr>
        <p:txBody>
          <a:bodyPr>
            <a:normAutofit fontScale="47500" lnSpcReduction="20000"/>
          </a:bodyPr>
          <a:lstStyle/>
          <a:p>
            <a:pPr marL="0" indent="0" algn="ctr">
              <a:buNone/>
            </a:pPr>
            <a:r>
              <a:rPr lang="tr-TR" b="1" dirty="0" smtClean="0"/>
              <a:t>ÇEVRESEL </a:t>
            </a:r>
            <a:r>
              <a:rPr lang="tr-TR" b="1" dirty="0"/>
              <a:t>ETKİ DEĞERLENDİRMESİ UYGULANACAK PROJELER LİSTESİ</a:t>
            </a:r>
          </a:p>
          <a:p>
            <a:pPr marL="0" indent="0">
              <a:buNone/>
            </a:pPr>
            <a:r>
              <a:rPr lang="tr-TR" b="1" dirty="0"/>
              <a:t>19- Hayvan yetiştirme tesisleri: </a:t>
            </a:r>
          </a:p>
          <a:p>
            <a:pPr marL="0" indent="0">
              <a:buNone/>
            </a:pPr>
            <a:r>
              <a:rPr lang="tr-TR" dirty="0" smtClean="0"/>
              <a:t>a</a:t>
            </a:r>
            <a:r>
              <a:rPr lang="tr-TR" dirty="0"/>
              <a:t>) 5.000 baş ve üzeri büyükbaş yetiştirme tesisleri,</a:t>
            </a:r>
          </a:p>
          <a:p>
            <a:pPr marL="0" indent="0">
              <a:buNone/>
            </a:pPr>
            <a:r>
              <a:rPr lang="tr-TR" dirty="0" smtClean="0"/>
              <a:t>b</a:t>
            </a:r>
            <a:r>
              <a:rPr lang="tr-TR" dirty="0"/>
              <a:t>) 25.000 baş ve üzeri küçükbaş yetiştirme tesisleri,</a:t>
            </a:r>
          </a:p>
          <a:p>
            <a:pPr marL="0" indent="0">
              <a:buNone/>
            </a:pPr>
            <a:r>
              <a:rPr lang="tr-TR" dirty="0" smtClean="0"/>
              <a:t>c</a:t>
            </a:r>
            <a:r>
              <a:rPr lang="tr-TR" dirty="0"/>
              <a:t>) Büyükbaş ve küçükbaş hayvanların birlikte yetiştirilmesi, [(5.000 büyükbaş ve üzeri,1 büyükbaş=5 küçükbaş eşdeğeri esas alınmalıdır)]</a:t>
            </a:r>
          </a:p>
          <a:p>
            <a:pPr marL="0" indent="0">
              <a:buNone/>
            </a:pPr>
            <a:r>
              <a:rPr lang="tr-TR" dirty="0" smtClean="0"/>
              <a:t>ç</a:t>
            </a:r>
            <a:r>
              <a:rPr lang="tr-TR" dirty="0"/>
              <a:t>) 900 baş ve üzeri domuz besi tesisleri,</a:t>
            </a:r>
          </a:p>
          <a:p>
            <a:pPr marL="0" indent="0">
              <a:buNone/>
            </a:pPr>
            <a:r>
              <a:rPr lang="tr-TR" dirty="0" smtClean="0"/>
              <a:t>d</a:t>
            </a:r>
            <a:r>
              <a:rPr lang="tr-TR" dirty="0"/>
              <a:t>) Kanatlı yetiştirme tesisleri, [(Bir üretim periyodunda 60.000 adet ve üzeri tavuk (civciv, damızlık, piliç, vb.) veya eşdeğer diğer kanatlılar) (1 adet hindi = 7 adet tavuk esas alınmalıdır)]</a:t>
            </a:r>
          </a:p>
          <a:p>
            <a:pPr marL="0" indent="0">
              <a:buNone/>
            </a:pPr>
            <a:r>
              <a:rPr lang="tr-TR" b="1" dirty="0" smtClean="0"/>
              <a:t>20- </a:t>
            </a:r>
            <a:r>
              <a:rPr lang="tr-TR" b="1" dirty="0"/>
              <a:t>Kültür balıkçılığı projeleri, (1.000 ton/yıl ve üzeri üretim)</a:t>
            </a:r>
          </a:p>
          <a:p>
            <a:pPr marL="0" indent="0">
              <a:buNone/>
            </a:pPr>
            <a:r>
              <a:rPr lang="tr-TR" b="1" dirty="0" smtClean="0"/>
              <a:t>21- </a:t>
            </a:r>
            <a:r>
              <a:rPr lang="tr-TR" b="1" dirty="0"/>
              <a:t>Bitkisel ürünlerden ham yağ üretimi veya rafinasyon işleminin yapıldığı tesisler, [200 ton/gün yağ ve üzeri.(kekik, papatya ve benzeri esansiyel yağlar hariç)]</a:t>
            </a:r>
          </a:p>
          <a:p>
            <a:pPr marL="0" indent="0">
              <a:buNone/>
            </a:pPr>
            <a:r>
              <a:rPr lang="tr-TR" b="1" dirty="0" smtClean="0"/>
              <a:t>22- </a:t>
            </a:r>
            <a:r>
              <a:rPr lang="tr-TR" b="1" dirty="0"/>
              <a:t>Süt işleme tesisleri, (Çiğ süt işleme kapasitesi 100.000 litre /gün ve üzeri)</a:t>
            </a:r>
          </a:p>
          <a:p>
            <a:pPr marL="0" indent="0">
              <a:buNone/>
            </a:pPr>
            <a:r>
              <a:rPr lang="tr-TR" b="1" dirty="0" smtClean="0"/>
              <a:t>23- </a:t>
            </a:r>
            <a:r>
              <a:rPr lang="tr-TR" b="1" dirty="0"/>
              <a:t>Maya fabrikaları, (25.000 ton/yıl ve üzeri)</a:t>
            </a:r>
          </a:p>
          <a:p>
            <a:pPr marL="0" indent="0">
              <a:buNone/>
            </a:pPr>
            <a:r>
              <a:rPr lang="tr-TR" b="1" dirty="0" smtClean="0"/>
              <a:t>24- </a:t>
            </a:r>
            <a:r>
              <a:rPr lang="tr-TR" b="1" dirty="0"/>
              <a:t>Şeker fabrikaları,</a:t>
            </a:r>
          </a:p>
          <a:p>
            <a:pPr marL="0" indent="0">
              <a:buNone/>
            </a:pPr>
            <a:r>
              <a:rPr lang="tr-TR" b="1" dirty="0" smtClean="0"/>
              <a:t>25- </a:t>
            </a:r>
            <a:r>
              <a:rPr lang="tr-TR" b="1" dirty="0"/>
              <a:t>Orman ürünleri ve selüloz tesisleri:</a:t>
            </a:r>
          </a:p>
          <a:p>
            <a:pPr marL="0" indent="0">
              <a:buNone/>
            </a:pPr>
            <a:r>
              <a:rPr lang="tr-TR" dirty="0" smtClean="0"/>
              <a:t>a</a:t>
            </a:r>
            <a:r>
              <a:rPr lang="tr-TR" dirty="0"/>
              <a:t>) Selüloz üretim tesisleri,</a:t>
            </a:r>
          </a:p>
          <a:p>
            <a:pPr marL="0" indent="0">
              <a:buNone/>
            </a:pPr>
            <a:r>
              <a:rPr lang="tr-TR" dirty="0" smtClean="0"/>
              <a:t>b</a:t>
            </a:r>
            <a:r>
              <a:rPr lang="tr-TR" dirty="0"/>
              <a:t>) Kereste veya benzeri lifli maddelerden kâğıt hamuru üretim tesisleri,</a:t>
            </a:r>
          </a:p>
          <a:p>
            <a:pPr marL="0" indent="0">
              <a:buNone/>
            </a:pPr>
            <a:r>
              <a:rPr lang="tr-TR" dirty="0" smtClean="0"/>
              <a:t>c</a:t>
            </a:r>
            <a:r>
              <a:rPr lang="tr-TR" dirty="0"/>
              <a:t>) Her çeşit kâğıt üretim tesisleri, (60.000 ton/yıl ve üzeri kapasiteli)</a:t>
            </a:r>
          </a:p>
          <a:p>
            <a:pPr marL="0" indent="0">
              <a:buNone/>
            </a:pPr>
            <a:r>
              <a:rPr lang="tr-TR" b="1" dirty="0" smtClean="0"/>
              <a:t>26- </a:t>
            </a:r>
            <a:r>
              <a:rPr lang="tr-TR" b="1" dirty="0"/>
              <a:t>Yıllık kapasitesi 3.000 ton ve üzeri olan kasar (Haşıl sökme, ağartma, merserizasyon, kostikleme ve benzeri.) veya yıllık kapasitesi 3.000 ton ve üzeri olan boyama birimlerini içeren iplik, kumaş veya halı fabrikaları,</a:t>
            </a:r>
          </a:p>
          <a:p>
            <a:pPr marL="0" indent="0">
              <a:buNone/>
            </a:pPr>
            <a:r>
              <a:rPr lang="tr-TR" b="1" dirty="0" smtClean="0"/>
              <a:t>27- </a:t>
            </a:r>
            <a:r>
              <a:rPr lang="tr-TR" b="1" dirty="0"/>
              <a:t>Madencilik projeleri:</a:t>
            </a:r>
          </a:p>
          <a:p>
            <a:pPr marL="0" indent="0">
              <a:buNone/>
            </a:pPr>
            <a:r>
              <a:rPr lang="tr-TR" dirty="0" smtClean="0"/>
              <a:t>a</a:t>
            </a:r>
            <a:r>
              <a:rPr lang="tr-TR" dirty="0"/>
              <a:t>) 25 hektar ve üzeri çalışma alanında (Kazı ve döküm alanı toplamı olarak) açık işletmeler,</a:t>
            </a:r>
          </a:p>
          <a:p>
            <a:pPr marL="0" indent="0">
              <a:buNone/>
            </a:pPr>
            <a:r>
              <a:rPr lang="tr-TR" dirty="0" smtClean="0"/>
              <a:t>b</a:t>
            </a:r>
            <a:r>
              <a:rPr lang="tr-TR" dirty="0"/>
              <a:t>) 150 hektarı aşan (Kazı ve döküm alanı toplamı olarak) çalışma alanında açık işletme yöntemi ile kömür çıkarma,</a:t>
            </a:r>
          </a:p>
          <a:p>
            <a:pPr marL="0" indent="0">
              <a:buNone/>
            </a:pPr>
            <a:r>
              <a:rPr lang="tr-TR" dirty="0" smtClean="0"/>
              <a:t>c</a:t>
            </a:r>
            <a:r>
              <a:rPr lang="tr-TR" dirty="0"/>
              <a:t>) Biyolojik, kimyasal, elektrolitik ya da ısıl işlem yöntemleri uygulanan cevher zenginleştirme tesisleri ve/veya bu zenginleştirme tesislerine ilişkin atık tesisleri,</a:t>
            </a:r>
          </a:p>
          <a:p>
            <a:pPr marL="0" indent="0">
              <a:buNone/>
            </a:pPr>
            <a:r>
              <a:rPr lang="tr-TR" dirty="0" smtClean="0"/>
              <a:t>ç</a:t>
            </a:r>
            <a:r>
              <a:rPr lang="tr-TR" dirty="0"/>
              <a:t>) 400.000 ton/yıl ve üzeri kırma, eleme, yıkama ve cevher hazırlama işlemlerinden en az birini yapan tesisler</a:t>
            </a:r>
            <a:r>
              <a:rPr lang="tr-TR" dirty="0" smtClean="0"/>
              <a:t>.</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58</a:t>
            </a:fld>
            <a:endParaRPr lang="tr-TR" dirty="0"/>
          </a:p>
        </p:txBody>
      </p:sp>
    </p:spTree>
    <p:extLst>
      <p:ext uri="{BB962C8B-B14F-4D97-AF65-F5344CB8AC3E}">
        <p14:creationId xmlns:p14="http://schemas.microsoft.com/office/powerpoint/2010/main" xmlns="" val="38201249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08611"/>
            <a:ext cx="10018713" cy="400050"/>
          </a:xfrm>
        </p:spPr>
        <p:txBody>
          <a:bodyPr>
            <a:normAutofit fontScale="90000"/>
          </a:bodyPr>
          <a:lstStyle/>
          <a:p>
            <a:r>
              <a:rPr lang="tr-TR" dirty="0"/>
              <a:t>EK– 1 LİSTESİ</a:t>
            </a:r>
          </a:p>
        </p:txBody>
      </p:sp>
      <p:sp>
        <p:nvSpPr>
          <p:cNvPr id="3" name="İçerik Yer Tutucusu 2"/>
          <p:cNvSpPr>
            <a:spLocks noGrp="1"/>
          </p:cNvSpPr>
          <p:nvPr>
            <p:ph idx="1"/>
          </p:nvPr>
        </p:nvSpPr>
        <p:spPr>
          <a:xfrm>
            <a:off x="1484310" y="834390"/>
            <a:ext cx="10018713" cy="5511325"/>
          </a:xfrm>
        </p:spPr>
        <p:txBody>
          <a:bodyPr>
            <a:normAutofit fontScale="47500" lnSpcReduction="20000"/>
          </a:bodyPr>
          <a:lstStyle/>
          <a:p>
            <a:pPr marL="0" indent="0" algn="ctr">
              <a:buNone/>
            </a:pPr>
            <a:r>
              <a:rPr lang="tr-TR" b="1" dirty="0" smtClean="0"/>
              <a:t>ÇEVRESEL </a:t>
            </a:r>
            <a:r>
              <a:rPr lang="tr-TR" b="1" dirty="0"/>
              <a:t>ETKİ DEĞERLENDİRMESİ UYGULANACAK PROJELER LİSTESİ</a:t>
            </a:r>
          </a:p>
          <a:p>
            <a:pPr marL="0" indent="0">
              <a:buNone/>
            </a:pPr>
            <a:r>
              <a:rPr lang="tr-TR" b="1" dirty="0"/>
              <a:t>28- 500 ton/gün ham petrol, 500.000 m3/gün doğal gaz veya kaya gazının çıkarılması,</a:t>
            </a:r>
          </a:p>
          <a:p>
            <a:pPr marL="0" indent="0">
              <a:buNone/>
            </a:pPr>
            <a:r>
              <a:rPr lang="tr-TR" b="1" dirty="0" smtClean="0"/>
              <a:t>29- </a:t>
            </a:r>
            <a:r>
              <a:rPr lang="tr-TR" b="1" dirty="0"/>
              <a:t>Petrol, doğalgaz ve kimyasalların 40 km’den uzun 600 mm ve üzeri çaplı borularla taşınması,</a:t>
            </a:r>
          </a:p>
          <a:p>
            <a:pPr marL="0" indent="0">
              <a:buNone/>
            </a:pPr>
            <a:r>
              <a:rPr lang="tr-TR" b="1" dirty="0" smtClean="0"/>
              <a:t>30- </a:t>
            </a:r>
            <a:r>
              <a:rPr lang="tr-TR" b="1" dirty="0"/>
              <a:t>Çimento fabrikaları,</a:t>
            </a:r>
          </a:p>
          <a:p>
            <a:pPr marL="0" indent="0">
              <a:buNone/>
            </a:pPr>
            <a:r>
              <a:rPr lang="tr-TR" b="1" dirty="0" smtClean="0"/>
              <a:t>31- </a:t>
            </a:r>
            <a:r>
              <a:rPr lang="tr-TR" b="1" dirty="0"/>
              <a:t>Kapasitesi 50.000 m3 ve üzeri olan petrol, doğalgaz, petrokimya ve kimyasal maddelerin depolandığı tesisler,</a:t>
            </a:r>
          </a:p>
          <a:p>
            <a:pPr marL="0" indent="0">
              <a:buNone/>
            </a:pPr>
            <a:r>
              <a:rPr lang="tr-TR" b="1" dirty="0" smtClean="0"/>
              <a:t>32- </a:t>
            </a:r>
            <a:r>
              <a:rPr lang="tr-TR" b="1" dirty="0"/>
              <a:t>Ham deri işleme tesisleri, (Konfeksiyon ürünleri hariç) (2.000 ton/yıl ve üzeri)</a:t>
            </a:r>
          </a:p>
          <a:p>
            <a:pPr marL="0" indent="0">
              <a:buNone/>
            </a:pPr>
            <a:r>
              <a:rPr lang="tr-TR" b="1" dirty="0" smtClean="0"/>
              <a:t>33- </a:t>
            </a:r>
            <a:r>
              <a:rPr lang="tr-TR" b="1" dirty="0"/>
              <a:t>İhtisas Organize Sanayi Bölgeleri, (Ek-1 listesi ve ek-2 listesinde yer alan projeler)</a:t>
            </a:r>
          </a:p>
          <a:p>
            <a:pPr marL="0" indent="0">
              <a:buNone/>
            </a:pPr>
            <a:r>
              <a:rPr lang="tr-TR" b="1" dirty="0" smtClean="0"/>
              <a:t>34- </a:t>
            </a:r>
            <a:r>
              <a:rPr lang="tr-TR" b="1" dirty="0"/>
              <a:t>Pil ve/veya akü üretim tesisleri, (Montaj yapılan tesisler hariç)</a:t>
            </a:r>
          </a:p>
          <a:p>
            <a:pPr marL="0" indent="0">
              <a:buNone/>
            </a:pPr>
            <a:r>
              <a:rPr lang="tr-TR" b="1" dirty="0" smtClean="0"/>
              <a:t>35- </a:t>
            </a:r>
            <a:r>
              <a:rPr lang="tr-TR" b="1" dirty="0"/>
              <a:t>Tarım ilaçlarının ve/veya farmasötik ürünlerin etken maddelerinin üretildiği tesisler,</a:t>
            </a:r>
          </a:p>
          <a:p>
            <a:pPr marL="0" indent="0">
              <a:buNone/>
            </a:pPr>
            <a:r>
              <a:rPr lang="tr-TR" b="1" dirty="0" smtClean="0"/>
              <a:t>36- </a:t>
            </a:r>
            <a:r>
              <a:rPr lang="tr-TR" b="1" dirty="0"/>
              <a:t>Motorlu taşıtların üretimi, [Kara taşıtları (otomobil, otobüs ve benzeri); tarım makinaları (traktör, biçerdöver ve benzeri); iş makinaları (dozer, ekskavatör ve benzeri); savunma sanayi taşıtları (tank, zırhlı araç ve benzeri)] (montaj yapılan tesisler hariç) (10.000 adet/yıl ve üzeri)</a:t>
            </a:r>
          </a:p>
          <a:p>
            <a:pPr marL="0" indent="0">
              <a:buNone/>
            </a:pPr>
            <a:r>
              <a:rPr lang="tr-TR" b="1" dirty="0" smtClean="0"/>
              <a:t>37- </a:t>
            </a:r>
            <a:r>
              <a:rPr lang="tr-TR" b="1" dirty="0"/>
              <a:t>Demiryolu taşıtlarının üretiminin yapıldığı tesisler, (Montaj yapılan tesisler hariç) (1.000 adet/yıl ve üzeri)</a:t>
            </a:r>
          </a:p>
          <a:p>
            <a:pPr marL="0" indent="0">
              <a:buNone/>
            </a:pPr>
            <a:r>
              <a:rPr lang="tr-TR" b="1" dirty="0" smtClean="0"/>
              <a:t>38- </a:t>
            </a:r>
            <a:r>
              <a:rPr lang="tr-TR" b="1" dirty="0"/>
              <a:t>Motorlu hava taşıtlarının üretimi,</a:t>
            </a:r>
          </a:p>
          <a:p>
            <a:pPr marL="0" indent="0">
              <a:buNone/>
            </a:pPr>
            <a:r>
              <a:rPr lang="tr-TR" b="1" dirty="0" smtClean="0"/>
              <a:t>39- </a:t>
            </a:r>
            <a:r>
              <a:rPr lang="tr-TR" b="1" dirty="0"/>
              <a:t>Cam, cam elyafı, taş yünü ve benzeri üretim tesisleri, (100.000 ton/yıl ve üzeri)</a:t>
            </a:r>
          </a:p>
          <a:p>
            <a:pPr marL="0" indent="0">
              <a:buNone/>
            </a:pPr>
            <a:r>
              <a:rPr lang="tr-TR" b="1" dirty="0" smtClean="0"/>
              <a:t>40- </a:t>
            </a:r>
            <a:r>
              <a:rPr lang="tr-TR" b="1" dirty="0"/>
              <a:t>Lastik üretim tesisleri, (İç ve dış motorlu taşıt ve uçak lastikleri, kolon, sırt kauçuğu, kord bezi ve benzeri)</a:t>
            </a:r>
          </a:p>
          <a:p>
            <a:pPr marL="0" indent="0">
              <a:buNone/>
            </a:pPr>
            <a:r>
              <a:rPr lang="tr-TR" b="1" dirty="0" smtClean="0"/>
              <a:t>41- </a:t>
            </a:r>
            <a:r>
              <a:rPr lang="tr-TR" b="1" dirty="0"/>
              <a:t>Seramik veya porselen üretimi yapan tesisler, [Hammadde kapasitesi (çamur hazırlama, astarlama, sırlama vb. işlemlerde kullanılan malzemeler)] (300.000 ton/yıl ve üzeri)</a:t>
            </a:r>
          </a:p>
          <a:p>
            <a:pPr marL="0" indent="0">
              <a:buNone/>
            </a:pPr>
            <a:r>
              <a:rPr lang="tr-TR" b="1" dirty="0" smtClean="0"/>
              <a:t>42- </a:t>
            </a:r>
            <a:r>
              <a:rPr lang="tr-TR" b="1" dirty="0"/>
              <a:t>Turizm konaklama tesisleri: Oteller, tatil köyleri ve/veya turizm kompleksleri ve benzeri, (500 oda ve üzeri)</a:t>
            </a:r>
          </a:p>
          <a:p>
            <a:pPr marL="0" indent="0">
              <a:buNone/>
            </a:pPr>
            <a:r>
              <a:rPr lang="tr-TR" b="1" dirty="0" smtClean="0"/>
              <a:t>43- </a:t>
            </a:r>
            <a:r>
              <a:rPr lang="tr-TR" b="1" dirty="0"/>
              <a:t>Kurulu gücü 50 MWm ve üzeri rüzgar enerji santralleri,</a:t>
            </a:r>
          </a:p>
          <a:p>
            <a:pPr marL="0" indent="0">
              <a:buNone/>
            </a:pPr>
            <a:r>
              <a:rPr lang="tr-TR" b="1" dirty="0" smtClean="0"/>
              <a:t>44- </a:t>
            </a:r>
            <a:r>
              <a:rPr lang="tr-TR" b="1" dirty="0"/>
              <a:t>Jeotermal kaynağın çıkartılması ve kullanılması, (Isıl kapasitesi 20 MWe ve üzeri)</a:t>
            </a:r>
          </a:p>
          <a:p>
            <a:pPr marL="0" indent="0">
              <a:buNone/>
            </a:pPr>
            <a:r>
              <a:rPr lang="tr-TR" b="1" dirty="0" smtClean="0"/>
              <a:t>45- </a:t>
            </a:r>
            <a:r>
              <a:rPr lang="tr-TR" b="1" dirty="0"/>
              <a:t>Kurulu gücü 10 MWe ve üzeri güneş enerjisi santralleri, </a:t>
            </a:r>
          </a:p>
          <a:p>
            <a:pPr marL="0" indent="0">
              <a:buNone/>
            </a:pPr>
            <a:r>
              <a:rPr lang="tr-TR" b="1" dirty="0" smtClean="0"/>
              <a:t>46- </a:t>
            </a:r>
            <a:r>
              <a:rPr lang="tr-TR" b="1" dirty="0"/>
              <a:t>154 kV (Kilovolt) ve üzeri gerilimde 15 km ve üzeri uzunluktaki elektrik enerjisi iletim hatları.</a:t>
            </a:r>
          </a:p>
          <a:p>
            <a:pPr marL="0" indent="0">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59</a:t>
            </a:fld>
            <a:endParaRPr lang="tr-TR" dirty="0"/>
          </a:p>
        </p:txBody>
      </p:sp>
    </p:spTree>
    <p:extLst>
      <p:ext uri="{BB962C8B-B14F-4D97-AF65-F5344CB8AC3E}">
        <p14:creationId xmlns:p14="http://schemas.microsoft.com/office/powerpoint/2010/main" xmlns="" val="669662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ÇED Amacı</a:t>
            </a:r>
            <a:endParaRPr lang="tr-TR" dirty="0"/>
          </a:p>
        </p:txBody>
      </p:sp>
      <p:sp>
        <p:nvSpPr>
          <p:cNvPr id="3" name="İçerik Yer Tutucusu 2"/>
          <p:cNvSpPr>
            <a:spLocks noGrp="1"/>
          </p:cNvSpPr>
          <p:nvPr>
            <p:ph idx="1"/>
          </p:nvPr>
        </p:nvSpPr>
        <p:spPr/>
        <p:txBody>
          <a:bodyPr/>
          <a:lstStyle/>
          <a:p>
            <a:pPr marL="0" indent="0">
              <a:buNone/>
            </a:pPr>
            <a:r>
              <a:rPr lang="tr-TR" dirty="0"/>
              <a:t>Ekonomik ve sosyal gelişmeye engel olmaksızın, çevre değerlerini ekonomik politikalar karşısında korumak, planlanan bir faaliyetin yol açabileceği bütün olumsuz çevresel etkilerin önceden tespit edilip, gerekli tedbirlerin alınmasını sağlamaktır.</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a:t>
            </a:fld>
            <a:endParaRPr lang="tr-TR" dirty="0"/>
          </a:p>
        </p:txBody>
      </p:sp>
    </p:spTree>
    <p:extLst>
      <p:ext uri="{BB962C8B-B14F-4D97-AF65-F5344CB8AC3E}">
        <p14:creationId xmlns:p14="http://schemas.microsoft.com/office/powerpoint/2010/main" xmlns="" val="262376629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50213" y="158579"/>
            <a:ext cx="10018713" cy="459258"/>
          </a:xfrm>
        </p:spPr>
        <p:txBody>
          <a:bodyPr>
            <a:normAutofit fontScale="90000"/>
          </a:bodyPr>
          <a:lstStyle/>
          <a:p>
            <a:r>
              <a:rPr lang="tr-TR" dirty="0" smtClean="0"/>
              <a:t>EK – 2 LİSTESİ </a:t>
            </a:r>
            <a:endParaRPr lang="tr-TR" dirty="0"/>
          </a:p>
        </p:txBody>
      </p:sp>
      <p:sp>
        <p:nvSpPr>
          <p:cNvPr id="3" name="İçerik Yer Tutucusu 2"/>
          <p:cNvSpPr>
            <a:spLocks noGrp="1"/>
          </p:cNvSpPr>
          <p:nvPr>
            <p:ph idx="1"/>
          </p:nvPr>
        </p:nvSpPr>
        <p:spPr>
          <a:xfrm>
            <a:off x="1484310" y="873210"/>
            <a:ext cx="10018713" cy="5824151"/>
          </a:xfrm>
        </p:spPr>
        <p:txBody>
          <a:bodyPr>
            <a:normAutofit fontScale="92500" lnSpcReduction="20000"/>
          </a:bodyPr>
          <a:lstStyle/>
          <a:p>
            <a:pPr algn="ctr">
              <a:buNone/>
            </a:pPr>
            <a:r>
              <a:rPr lang="tr-TR" sz="1100" b="1" dirty="0" smtClean="0"/>
              <a:t>SEÇME – ELEME KRİTERLERİ UYGULANACAK PROJELER LİSTESİ</a:t>
            </a:r>
          </a:p>
          <a:p>
            <a:pPr algn="ctr">
              <a:buNone/>
            </a:pPr>
            <a:r>
              <a:rPr lang="tr-TR" sz="1100" b="1" dirty="0" smtClean="0"/>
              <a:t>(Ek – 1 Listesinde Yer Alan Alt Sınırlar Bu Listede Üst Sınır Olarak Alınır.)</a:t>
            </a:r>
          </a:p>
          <a:p>
            <a:pPr algn="just">
              <a:buNone/>
            </a:pPr>
            <a:r>
              <a:rPr lang="tr-TR" sz="1100" b="1" dirty="0" smtClean="0"/>
              <a:t>1 – 50 – 500 ton/gün taş kömürü ve bitümlü maddelerin gazlaştırılması ve sıvılaştırılması projeleri ,</a:t>
            </a:r>
          </a:p>
          <a:p>
            <a:pPr algn="just">
              <a:buNone/>
            </a:pPr>
            <a:r>
              <a:rPr lang="tr-TR" sz="1100" b="1" dirty="0" smtClean="0"/>
              <a:t>2 –  </a:t>
            </a:r>
            <a:r>
              <a:rPr lang="tr-TR" sz="1100" dirty="0" smtClean="0"/>
              <a:t>a) Kimyasalların üretimi, petrolden yağlama maddesi üretimi veya ara ürünlerin işlenmesi için projelendirilen tesisler , ( Proses kaynaklı atığı ve yan ürünü olmayan sadece karışım yapan tesisler bu kapsamın dışındadır. )</a:t>
            </a:r>
          </a:p>
          <a:p>
            <a:pPr algn="just">
              <a:buNone/>
            </a:pPr>
            <a:r>
              <a:rPr lang="tr-TR" sz="1100" dirty="0" smtClean="0"/>
              <a:t>	b)  Yıllık işleme kapasitesi 2.000 ton’dan az olan atık yağ geri kazanım tesisleri,</a:t>
            </a:r>
          </a:p>
          <a:p>
            <a:pPr algn="just">
              <a:buNone/>
            </a:pPr>
            <a:r>
              <a:rPr lang="tr-TR" sz="1100" dirty="0" smtClean="0"/>
              <a:t>	c)  Kapasitesi 200-1.000 kg/gün arasında olan tıbbi atık yakma tesisleri ve/veya tıbbi atıkların fiziksel ve kimyasal olarak işleme tabi tutulduğu tesisler,</a:t>
            </a:r>
          </a:p>
          <a:p>
            <a:pPr algn="just">
              <a:buNone/>
            </a:pPr>
            <a:r>
              <a:rPr lang="tr-TR" sz="1100" dirty="0" smtClean="0"/>
              <a:t>	ç) Tehlikeli ve/veya özel işleme tabi atıkların fiziksel yöntemlerle geri kazanıldığı tesisler, (Ömrünü tamamlamış lastiklerin, kabloların kırma ve parçalama işlemleri hariç)</a:t>
            </a:r>
          </a:p>
          <a:p>
            <a:pPr>
              <a:buNone/>
            </a:pPr>
            <a:r>
              <a:rPr lang="tr-TR" sz="1100" b="1" dirty="0" smtClean="0"/>
              <a:t>3- Depolama kapasitesi 500-50.000 m</a:t>
            </a:r>
            <a:r>
              <a:rPr lang="tr-TR" sz="1100" b="1" baseline="30000" dirty="0" smtClean="0"/>
              <a:t>3</a:t>
            </a:r>
            <a:r>
              <a:rPr lang="tr-TR" sz="1100" b="1" dirty="0" smtClean="0"/>
              <a:t> arası olan doğalgaz, petrokimya, petrol ve kimyasal maddelerin depolandığı tesisler, (Perakende satış istasyonları bu kapsamın dışındadır)</a:t>
            </a:r>
          </a:p>
          <a:p>
            <a:pPr>
              <a:buNone/>
            </a:pPr>
            <a:r>
              <a:rPr lang="tr-TR" sz="1100" b="1" dirty="0" smtClean="0"/>
              <a:t>4- Tarım ilaçları ve farmasotik ürünlerin (Aşı ve serum üretimi hariç), boya ve cilaların (Reçine ünitesini ihtiva eden), peroksitlerin ve bitki gelişim düzenleyicilerin üretildiği, elastomer esaslı ürünlerin (Vulkanizasyon işlemini içeren) işleme tabi tutulduğu tesisler,</a:t>
            </a:r>
          </a:p>
          <a:p>
            <a:pPr>
              <a:buNone/>
            </a:pPr>
            <a:r>
              <a:rPr lang="tr-TR" sz="1100" b="1" dirty="0" smtClean="0"/>
              <a:t>5- İnşaat yıkıntı ve hafriyat atıkları hariç olmak üzere günlük kapasitesi 100 ton’un altında olan atıklarınkompostlaştırıldığı ve/veya diğer tekniklerle geri kazanıldığı, yakıldığı (Oksitlenme yoluyla yakma, piroliz, gazlaştırma, plazma vb. termal işlemler), düzenli depolandığı ve/veya nihai bertarafının yapıldığı tesisler,</a:t>
            </a:r>
          </a:p>
          <a:p>
            <a:pPr>
              <a:buNone/>
            </a:pPr>
            <a:r>
              <a:rPr lang="tr-TR" sz="1100" b="1" dirty="0" smtClean="0"/>
              <a:t>6- Hammadde üretim ünitesini içeren sabun ve/veya deterjan üretimi yapan tesisler,</a:t>
            </a:r>
          </a:p>
          <a:p>
            <a:pPr>
              <a:buNone/>
            </a:pPr>
            <a:r>
              <a:rPr lang="tr-TR" sz="1100" b="1" dirty="0" smtClean="0"/>
              <a:t>7- Kapasitesi 500 ton ve üzeri olan patlayıcı ve/veya parlayıcı madde depolama tesisleri,</a:t>
            </a:r>
          </a:p>
          <a:p>
            <a:pPr>
              <a:buNone/>
            </a:pPr>
            <a:r>
              <a:rPr lang="tr-TR" sz="1100" b="1" dirty="0" smtClean="0"/>
              <a:t>8- Metal endüstrisi: (1.000 ton/yıl ve üzeri)</a:t>
            </a:r>
          </a:p>
          <a:p>
            <a:pPr>
              <a:buNone/>
            </a:pPr>
            <a:r>
              <a:rPr lang="tr-TR" sz="1100" dirty="0" smtClean="0"/>
              <a:t>	a) Cevherden demir ve/veya çelik üreten tesisler,</a:t>
            </a:r>
          </a:p>
          <a:p>
            <a:pPr>
              <a:buNone/>
            </a:pPr>
            <a:r>
              <a:rPr lang="tr-TR" sz="1100" dirty="0" smtClean="0"/>
              <a:t>	b) Hurda demir ve/veya çelikten çelik üreten tesisler,</a:t>
            </a:r>
          </a:p>
          <a:p>
            <a:pPr>
              <a:buNone/>
            </a:pPr>
            <a:r>
              <a:rPr lang="tr-TR" sz="1100" dirty="0" smtClean="0"/>
              <a:t>	c) Demir ve/veya çeliğin ergitildiği ve dökümünün yapıldığı tesisler, (Hurda dahil)</a:t>
            </a:r>
          </a:p>
          <a:p>
            <a:pPr>
              <a:buNone/>
            </a:pPr>
            <a:r>
              <a:rPr lang="tr-TR" sz="1100" dirty="0" smtClean="0"/>
              <a:t>	ç) Demir dışı metallerin ergitildiği ve dökümünün yapıldığı tesisler,</a:t>
            </a:r>
          </a:p>
          <a:p>
            <a:pPr>
              <a:buNone/>
            </a:pPr>
            <a:r>
              <a:rPr lang="tr-TR" sz="1100" dirty="0" smtClean="0"/>
              <a:t>	d) Sıcak haddeleme tesisleri,</a:t>
            </a:r>
          </a:p>
          <a:p>
            <a:pPr>
              <a:buNone/>
            </a:pPr>
            <a:r>
              <a:rPr lang="tr-TR" sz="1100" dirty="0" smtClean="0"/>
              <a:t>		1) Demir veya çeliğin haddelendiği tesisler,</a:t>
            </a:r>
          </a:p>
          <a:p>
            <a:pPr>
              <a:buNone/>
            </a:pPr>
            <a:r>
              <a:rPr lang="tr-TR" sz="1100" dirty="0" smtClean="0"/>
              <a:t>		2) Demir dışı metallerin haddelendiği tesisler,</a:t>
            </a:r>
          </a:p>
          <a:p>
            <a:pPr>
              <a:buNone/>
            </a:pPr>
            <a:r>
              <a:rPr lang="tr-TR" sz="1100" dirty="0" smtClean="0"/>
              <a:t>	e) Soğuk haddeleme tesisleri, (Tel çekme tesisleri hariç)</a:t>
            </a:r>
          </a:p>
          <a:p>
            <a:pPr>
              <a:buNone/>
            </a:pPr>
            <a:r>
              <a:rPr lang="tr-TR" sz="1100" dirty="0" smtClean="0"/>
              <a:t>		1) Demir veya çeliğin haddelendiği tesisler,</a:t>
            </a:r>
          </a:p>
          <a:p>
            <a:pPr>
              <a:buNone/>
            </a:pPr>
            <a:r>
              <a:rPr lang="tr-TR" sz="1100" dirty="0" smtClean="0"/>
              <a:t>		2) Demir dışı metallerin haddelendiği tesisler,</a:t>
            </a:r>
          </a:p>
          <a:p>
            <a:pPr algn="just">
              <a:buNone/>
            </a:pPr>
            <a:endParaRPr lang="tr-TR" sz="1100" dirty="0" smtClean="0"/>
          </a:p>
          <a:p>
            <a:pPr algn="ctr">
              <a:buNone/>
            </a:pPr>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60</a:t>
            </a:fld>
            <a:endParaRPr lang="tr-TR" dirty="0"/>
          </a:p>
        </p:txBody>
      </p:sp>
    </p:spTree>
    <p:extLst>
      <p:ext uri="{BB962C8B-B14F-4D97-AF65-F5344CB8AC3E}">
        <p14:creationId xmlns:p14="http://schemas.microsoft.com/office/powerpoint/2010/main" xmlns="" val="383276360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9024" y="0"/>
            <a:ext cx="10018713" cy="640492"/>
          </a:xfrm>
        </p:spPr>
        <p:txBody>
          <a:bodyPr>
            <a:normAutofit fontScale="90000"/>
          </a:bodyPr>
          <a:lstStyle/>
          <a:p>
            <a:r>
              <a:rPr lang="tr-TR" dirty="0" smtClean="0"/>
              <a:t>EK – 2 LİSTESİ </a:t>
            </a:r>
            <a:endParaRPr lang="tr-TR" dirty="0"/>
          </a:p>
        </p:txBody>
      </p:sp>
      <p:sp>
        <p:nvSpPr>
          <p:cNvPr id="3" name="İçerik Yer Tutucusu 2"/>
          <p:cNvSpPr>
            <a:spLocks noGrp="1"/>
          </p:cNvSpPr>
          <p:nvPr>
            <p:ph idx="1"/>
          </p:nvPr>
        </p:nvSpPr>
        <p:spPr>
          <a:xfrm>
            <a:off x="1484310" y="650789"/>
            <a:ext cx="10018713" cy="5964195"/>
          </a:xfrm>
        </p:spPr>
        <p:txBody>
          <a:bodyPr>
            <a:normAutofit/>
          </a:bodyPr>
          <a:lstStyle/>
          <a:p>
            <a:pPr algn="ctr">
              <a:buNone/>
            </a:pPr>
            <a:r>
              <a:rPr lang="tr-TR" sz="1100" b="1" dirty="0" smtClean="0"/>
              <a:t>SEÇME – ELEME KRİTERLERİ UYGULANACAK PROJELER LİSTESİ</a:t>
            </a:r>
          </a:p>
          <a:p>
            <a:pPr algn="ctr">
              <a:buNone/>
            </a:pPr>
            <a:r>
              <a:rPr lang="tr-TR" sz="1100" b="1" dirty="0" smtClean="0"/>
              <a:t>(Ek – 1 Listesinde Yer Alan Alt Sınırlar Bu Listede Üst Sınır Olarak Alınır.)</a:t>
            </a:r>
          </a:p>
          <a:p>
            <a:pPr>
              <a:buNone/>
            </a:pPr>
            <a:r>
              <a:rPr lang="tr-TR" sz="1100" b="1" dirty="0" smtClean="0"/>
              <a:t>9- Tank/havuz hacminin 10 m³ ve üzeri olduğu, elektrolitik veya kimyasal bir proses kullanılarak metal veya plastik maddelerin yüzeylerinin metalle kaplandığı tesisler ve/veya yüzey temizleme işleminin yapıldığı tesisler,</a:t>
            </a:r>
          </a:p>
          <a:p>
            <a:pPr>
              <a:buNone/>
            </a:pPr>
            <a:r>
              <a:rPr lang="tr-TR" sz="1100" b="1" dirty="0" smtClean="0"/>
              <a:t>10- Tekstil tesisleri:</a:t>
            </a:r>
          </a:p>
          <a:p>
            <a:pPr>
              <a:buNone/>
            </a:pPr>
            <a:r>
              <a:rPr lang="tr-TR" sz="1100" dirty="0" smtClean="0"/>
              <a:t>	a) Boyama (Kimyasal veya kök boya kullanılarak) veya kasar işlemi yapan iplik, kumaş veya halı fabrikaları,</a:t>
            </a:r>
          </a:p>
          <a:p>
            <a:pPr>
              <a:buNone/>
            </a:pPr>
            <a:r>
              <a:rPr lang="tr-TR" sz="1100" dirty="0" smtClean="0"/>
              <a:t>	b) Yün veya tiftiğin ovalanması, yağının alınması veya ağartmasının yapıldığı endüstriyel tip tesisler,</a:t>
            </a:r>
          </a:p>
          <a:p>
            <a:pPr>
              <a:buNone/>
            </a:pPr>
            <a:r>
              <a:rPr lang="tr-TR" sz="1100" dirty="0" smtClean="0"/>
              <a:t>	c) Denim (Kot) veya konfeksiyon ürünleri yıkama tesisleri, (Yumuşaklık ve çekmezlik özelliği kazandırmak için sadece yumuşatıcılarla yapılan normal yıkama hariç)</a:t>
            </a:r>
          </a:p>
          <a:p>
            <a:pPr>
              <a:buNone/>
            </a:pPr>
            <a:r>
              <a:rPr lang="tr-TR" sz="1100" dirty="0" smtClean="0"/>
              <a:t>	ç) Baskı işlemi yapan tesisler, (Baskı sonrası kumaşın yıkama işlemine tabi tutulduğu tesisler)</a:t>
            </a:r>
          </a:p>
          <a:p>
            <a:pPr>
              <a:buNone/>
            </a:pPr>
            <a:r>
              <a:rPr lang="tr-TR" sz="1100" b="1" dirty="0" smtClean="0"/>
              <a:t>11- Cam, cam elyafı, taş yünü ve benzeri üretim tesisleri,</a:t>
            </a:r>
          </a:p>
          <a:p>
            <a:pPr>
              <a:buNone/>
            </a:pPr>
            <a:r>
              <a:rPr lang="tr-TR" sz="1100" b="1" dirty="0" smtClean="0"/>
              <a:t>12- Her çeşit kâğıt üretim tesisleri,</a:t>
            </a:r>
          </a:p>
          <a:p>
            <a:pPr>
              <a:buNone/>
            </a:pPr>
            <a:r>
              <a:rPr lang="tr-TR" sz="1100" b="1" dirty="0" smtClean="0"/>
              <a:t>13- Lastik kaplama tesisleri, (Soğuk lastik kaplama hariç)</a:t>
            </a:r>
          </a:p>
          <a:p>
            <a:pPr>
              <a:buNone/>
            </a:pPr>
            <a:r>
              <a:rPr lang="tr-TR" sz="1100" b="1" dirty="0" smtClean="0"/>
              <a:t>14- Ham deri işleme tesisleri, (Konfeksiyon ürünleri hariç)</a:t>
            </a:r>
          </a:p>
          <a:p>
            <a:pPr>
              <a:buNone/>
            </a:pPr>
            <a:r>
              <a:rPr lang="tr-TR" sz="1100" b="1" dirty="0" smtClean="0"/>
              <a:t>15- Motorlu taşıtların üretimi, [Kara taşıtları (otomobil, otobüs ve benzeri); tarım makinaları (traktör, biçerdöver ve benzeri); iş makinaları (dozer, ekskavatör ve benzeri); savunma sanayi taşıtları (tank, zırhlı araç ve benzeri)] (Montaj yapılan tesisler hariç)</a:t>
            </a:r>
          </a:p>
          <a:p>
            <a:pPr>
              <a:buNone/>
            </a:pPr>
            <a:r>
              <a:rPr lang="tr-TR" sz="1100" b="1" dirty="0" smtClean="0"/>
              <a:t>16- İçten yanmalı motor üretimi,</a:t>
            </a:r>
          </a:p>
          <a:p>
            <a:pPr>
              <a:buNone/>
            </a:pPr>
            <a:r>
              <a:rPr lang="tr-TR" sz="1100" b="1" dirty="0" smtClean="0"/>
              <a:t>17- Demiryolu taşıtlarının üretiminin yapıldığı tesisler, (Montaj yapılan tesisler hariç)</a:t>
            </a:r>
          </a:p>
          <a:p>
            <a:pPr>
              <a:buNone/>
            </a:pPr>
            <a:r>
              <a:rPr lang="tr-TR" sz="1100" b="1" dirty="0" smtClean="0"/>
              <a:t>18- Hazır beton tesisleri, çimento veya diğer bağlayıcı maddeler kullanılarak şekillendirilmiş malzeme üreten tesisler, ön gerilimli beton elemanı, gaz beton, betopan ve benzeri üretim yapan tesisler, (Üretim kapasitesi 100 m</a:t>
            </a:r>
            <a:r>
              <a:rPr lang="tr-TR" sz="1100" b="1" baseline="30000" dirty="0" smtClean="0"/>
              <a:t>3</a:t>
            </a:r>
            <a:r>
              <a:rPr lang="tr-TR" sz="1100" b="1" dirty="0" smtClean="0"/>
              <a:t>/saat ve üzeri)</a:t>
            </a:r>
          </a:p>
          <a:p>
            <a:pPr>
              <a:buNone/>
            </a:pPr>
            <a:r>
              <a:rPr lang="tr-TR" sz="1100" b="1" dirty="0" smtClean="0"/>
              <a:t>19- Tuğla veya kiremit üretimi yapan tesisler, [Hammadde kapasitesi (çamur hazırlamaya esas malzemeler)] (1.000 ton/yıl ve üzeri)</a:t>
            </a:r>
          </a:p>
          <a:p>
            <a:pPr>
              <a:buNone/>
            </a:pPr>
            <a:r>
              <a:rPr lang="tr-TR" sz="1100" b="1" dirty="0" smtClean="0"/>
              <a:t>20- Seramik veya porselen üretimi yapan tesisler, [Hammadde kapasitesi (çamur hazırlama, astarlama, sırlama vb. işlemlerde kullanılan malzemeler)] (1.000 ton/yıl ve üzeri)</a:t>
            </a:r>
          </a:p>
          <a:p>
            <a:pPr algn="just">
              <a:buNone/>
            </a:pPr>
            <a:endParaRPr lang="tr-TR" sz="1100" dirty="0" smtClean="0"/>
          </a:p>
          <a:p>
            <a:pPr>
              <a:buNone/>
            </a:pPr>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61</a:t>
            </a:fld>
            <a:endParaRPr lang="tr-TR" dirty="0"/>
          </a:p>
        </p:txBody>
      </p:sp>
    </p:spTree>
    <p:extLst>
      <p:ext uri="{BB962C8B-B14F-4D97-AF65-F5344CB8AC3E}">
        <p14:creationId xmlns:p14="http://schemas.microsoft.com/office/powerpoint/2010/main" xmlns="" val="75629720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9025" y="142104"/>
            <a:ext cx="10018713" cy="656966"/>
          </a:xfrm>
        </p:spPr>
        <p:txBody>
          <a:bodyPr>
            <a:normAutofit/>
          </a:bodyPr>
          <a:lstStyle/>
          <a:p>
            <a:r>
              <a:rPr lang="tr-TR" sz="3600" dirty="0" smtClean="0"/>
              <a:t>EK – 2 LİSTESİ </a:t>
            </a:r>
            <a:endParaRPr lang="tr-TR" sz="3600" dirty="0"/>
          </a:p>
        </p:txBody>
      </p:sp>
      <p:sp>
        <p:nvSpPr>
          <p:cNvPr id="3" name="İçerik Yer Tutucusu 2"/>
          <p:cNvSpPr>
            <a:spLocks noGrp="1"/>
          </p:cNvSpPr>
          <p:nvPr>
            <p:ph idx="1"/>
          </p:nvPr>
        </p:nvSpPr>
        <p:spPr>
          <a:xfrm>
            <a:off x="1484310" y="897924"/>
            <a:ext cx="10018713" cy="5626443"/>
          </a:xfrm>
        </p:spPr>
        <p:txBody>
          <a:bodyPr>
            <a:normAutofit fontScale="25000" lnSpcReduction="20000"/>
          </a:bodyPr>
          <a:lstStyle/>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2000" b="1" dirty="0" smtClean="0"/>
          </a:p>
          <a:p>
            <a:pPr algn="ctr">
              <a:buNone/>
            </a:pPr>
            <a:endParaRPr lang="tr-TR" sz="4400" b="1" dirty="0" smtClean="0"/>
          </a:p>
          <a:p>
            <a:pPr algn="ctr">
              <a:buNone/>
            </a:pPr>
            <a:endParaRPr lang="tr-TR" sz="4400" b="1" dirty="0" smtClean="0"/>
          </a:p>
          <a:p>
            <a:pPr algn="ctr">
              <a:buNone/>
            </a:pPr>
            <a:endParaRPr lang="tr-TR" sz="4400" b="1" dirty="0" smtClean="0"/>
          </a:p>
          <a:p>
            <a:pPr algn="ctr">
              <a:buNone/>
            </a:pPr>
            <a:endParaRPr lang="tr-TR" sz="4400" b="1" dirty="0" smtClean="0"/>
          </a:p>
          <a:p>
            <a:pPr algn="ctr">
              <a:buNone/>
            </a:pPr>
            <a:r>
              <a:rPr lang="tr-TR" sz="4400" b="1" dirty="0" smtClean="0"/>
              <a:t>SEÇME – ELEME KRİTERLERİ UYGULANACAK PROJELER LİSTESİ</a:t>
            </a:r>
          </a:p>
          <a:p>
            <a:pPr algn="ctr">
              <a:buNone/>
            </a:pPr>
            <a:r>
              <a:rPr lang="tr-TR" sz="4400" b="1" dirty="0" smtClean="0"/>
              <a:t>(Ek – 1 Listesinde Yer Alan Alt Sınırlar Bu Listede Üst Sınır Olarak Alınır.)</a:t>
            </a:r>
            <a:endParaRPr lang="tr-TR" sz="4400" dirty="0" smtClean="0"/>
          </a:p>
          <a:p>
            <a:pPr>
              <a:buNone/>
            </a:pPr>
            <a:r>
              <a:rPr lang="tr-TR" sz="4400" b="1" dirty="0" smtClean="0"/>
              <a:t>21- Klinker öğütme tesisleri,</a:t>
            </a:r>
          </a:p>
          <a:p>
            <a:pPr>
              <a:buNone/>
            </a:pPr>
            <a:r>
              <a:rPr lang="tr-TR" sz="4400" b="1" dirty="0" smtClean="0"/>
              <a:t>22- Asfalt plent tesisleri,</a:t>
            </a:r>
          </a:p>
          <a:p>
            <a:pPr>
              <a:buNone/>
            </a:pPr>
            <a:r>
              <a:rPr lang="tr-TR" sz="4400" b="1" dirty="0" smtClean="0"/>
              <a:t>23- Tehlikeli ve/veya özel işleme tabi atıkların ara depolanması,</a:t>
            </a:r>
          </a:p>
          <a:p>
            <a:pPr>
              <a:buNone/>
            </a:pPr>
            <a:r>
              <a:rPr lang="tr-TR" sz="4400" b="1" dirty="0" smtClean="0"/>
              <a:t>24- Anfo üretimi,</a:t>
            </a:r>
          </a:p>
          <a:p>
            <a:pPr>
              <a:buNone/>
            </a:pPr>
            <a:r>
              <a:rPr lang="tr-TR" sz="4400" b="1" dirty="0" smtClean="0"/>
              <a:t>25- Tuzun çıkarıldığı ve/veya işlendiği tesisler, (Eleme, paketleme hariç)</a:t>
            </a:r>
          </a:p>
          <a:p>
            <a:pPr>
              <a:buNone/>
            </a:pPr>
            <a:r>
              <a:rPr lang="tr-TR" sz="4400" b="1" dirty="0" smtClean="0"/>
              <a:t>26- Yıllık 1.000 ton ve üzeri fosfor, azot ve potasyum bazlı basit veya bileşik gübrelerin her türlü üretimi,</a:t>
            </a:r>
          </a:p>
          <a:p>
            <a:pPr>
              <a:buNone/>
            </a:pPr>
            <a:r>
              <a:rPr lang="tr-TR" sz="4400" b="1" dirty="0" smtClean="0"/>
              <a:t>27- Bitkisel ürünlerin üretimi:</a:t>
            </a:r>
          </a:p>
          <a:p>
            <a:pPr>
              <a:buNone/>
            </a:pPr>
            <a:r>
              <a:rPr lang="tr-TR" sz="4400" dirty="0" smtClean="0"/>
              <a:t>	a) Bitkisel ham yağ veya rafine yağ üreten tesisler, (Kekik, papatya ve benzeri esansiyel yağların üretimi hariç)</a:t>
            </a:r>
          </a:p>
          <a:p>
            <a:pPr>
              <a:buNone/>
            </a:pPr>
            <a:r>
              <a:rPr lang="tr-TR" sz="4400" dirty="0" smtClean="0"/>
              <a:t>	b) Nişasta üretimi veya nişasta türevlerinin üretildiği tesisler,</a:t>
            </a:r>
          </a:p>
          <a:p>
            <a:pPr>
              <a:buNone/>
            </a:pPr>
            <a:r>
              <a:rPr lang="tr-TR" sz="4400" dirty="0" smtClean="0"/>
              <a:t>	c) Fermantasyon ile şalgam veya sirke üretim tesisleri, (1.000.000 litre/yıl ve üzeri)</a:t>
            </a:r>
          </a:p>
          <a:p>
            <a:pPr>
              <a:buNone/>
            </a:pPr>
            <a:r>
              <a:rPr lang="tr-TR" sz="4400" dirty="0" smtClean="0"/>
              <a:t>	ç) Suma üretim tesisi, (5.000 litre/yıl ve üzeri)</a:t>
            </a:r>
          </a:p>
          <a:p>
            <a:pPr>
              <a:buNone/>
            </a:pPr>
            <a:r>
              <a:rPr lang="tr-TR" sz="4400" dirty="0" smtClean="0"/>
              <a:t>	d) Malt üretim tesisi, (5.000 ton/yıl ve üzeri)</a:t>
            </a:r>
          </a:p>
          <a:p>
            <a:pPr>
              <a:buNone/>
            </a:pPr>
            <a:r>
              <a:rPr lang="tr-TR" sz="4400" dirty="0" smtClean="0"/>
              <a:t>	e) Zeytin işleme tesisi, (1.500 ton/yıl ve üzeri)</a:t>
            </a:r>
          </a:p>
          <a:p>
            <a:pPr>
              <a:buNone/>
            </a:pPr>
            <a:r>
              <a:rPr lang="tr-TR" sz="4400" dirty="0" smtClean="0"/>
              <a:t>	f) Sigara fabrikaları veya Sarmalık kıyılmış tütün mamulleri üretimi yapan tesisler, (1000 ton/yıl ve üzeri )</a:t>
            </a:r>
          </a:p>
          <a:p>
            <a:pPr>
              <a:buNone/>
            </a:pPr>
            <a:r>
              <a:rPr lang="tr-TR" sz="4400" dirty="0" smtClean="0"/>
              <a:t>	g) Maya fabrikaları,</a:t>
            </a:r>
          </a:p>
          <a:p>
            <a:pPr>
              <a:buNone/>
            </a:pPr>
            <a:r>
              <a:rPr lang="tr-TR" sz="4400" dirty="0" smtClean="0"/>
              <a:t>	ğ) Alkollü içecek üretimi, (5.000 litre/yıl ve üzeri)</a:t>
            </a:r>
          </a:p>
          <a:p>
            <a:pPr>
              <a:buNone/>
            </a:pPr>
            <a:r>
              <a:rPr lang="tr-TR" sz="4400" dirty="0" smtClean="0"/>
              <a:t>	h) Meyve püresi, meyve konsantresi veya meyve türevli içecek üretilen tesisler, (1.000.000 litre/yıl ve üzeri)</a:t>
            </a:r>
          </a:p>
          <a:p>
            <a:pPr>
              <a:buNone/>
            </a:pPr>
            <a:r>
              <a:rPr lang="tr-TR" sz="4400" dirty="0" smtClean="0"/>
              <a:t>	ı) Alkolsüz gazlı içecek üretilen tesisler, (Soda, meyveli soda üreten tesisler hariç) (1.000.000 litre/yıl ve üzeri)</a:t>
            </a:r>
          </a:p>
          <a:p>
            <a:pPr>
              <a:buNone/>
            </a:pPr>
            <a:r>
              <a:rPr lang="tr-TR" sz="4400" dirty="0" smtClean="0"/>
              <a:t>	i) Meyan kökü, demirhindi, şerbetçi otu gibi bitkilerin işlendiği tesisler, (1.000.000 litre/yıl ve üzeri)</a:t>
            </a:r>
          </a:p>
          <a:p>
            <a:pPr>
              <a:buNone/>
            </a:pPr>
            <a:r>
              <a:rPr lang="tr-TR" sz="4400" dirty="0" smtClean="0"/>
              <a:t>	j) Salça üretilen tesisler, (1.000 ton/yıl ve üzeri )</a:t>
            </a:r>
          </a:p>
          <a:p>
            <a:pPr algn="just">
              <a:buNone/>
            </a:pPr>
            <a:endParaRPr lang="tr-TR" sz="2000" b="1" dirty="0" smtClean="0"/>
          </a:p>
          <a:p>
            <a:pPr algn="ctr">
              <a:buNone/>
            </a:pPr>
            <a:endParaRPr lang="tr-TR" sz="20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pPr algn="ctr">
              <a:buNone/>
            </a:pPr>
            <a:endParaRPr lang="tr-TR" sz="1100" b="1" dirty="0" smtClean="0"/>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62</a:t>
            </a:fld>
            <a:endParaRPr lang="tr-TR" dirty="0"/>
          </a:p>
        </p:txBody>
      </p:sp>
    </p:spTree>
    <p:extLst>
      <p:ext uri="{BB962C8B-B14F-4D97-AF65-F5344CB8AC3E}">
        <p14:creationId xmlns:p14="http://schemas.microsoft.com/office/powerpoint/2010/main" xmlns="" val="133794114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7262" y="125627"/>
            <a:ext cx="10018713" cy="418070"/>
          </a:xfrm>
        </p:spPr>
        <p:txBody>
          <a:bodyPr>
            <a:normAutofit fontScale="90000"/>
          </a:bodyPr>
          <a:lstStyle/>
          <a:p>
            <a:r>
              <a:rPr lang="tr-TR" dirty="0" smtClean="0"/>
              <a:t>EK – 2 LİSTESİ </a:t>
            </a:r>
            <a:endParaRPr lang="tr-TR" dirty="0"/>
          </a:p>
        </p:txBody>
      </p:sp>
      <p:sp>
        <p:nvSpPr>
          <p:cNvPr id="3" name="İçerik Yer Tutucusu 2"/>
          <p:cNvSpPr>
            <a:spLocks noGrp="1"/>
          </p:cNvSpPr>
          <p:nvPr>
            <p:ph idx="1"/>
          </p:nvPr>
        </p:nvSpPr>
        <p:spPr>
          <a:xfrm>
            <a:off x="1484310" y="634314"/>
            <a:ext cx="10018713" cy="5791199"/>
          </a:xfrm>
        </p:spPr>
        <p:txBody>
          <a:bodyPr>
            <a:normAutofit lnSpcReduction="10000"/>
          </a:bodyPr>
          <a:lstStyle/>
          <a:p>
            <a:pPr algn="ctr">
              <a:buNone/>
            </a:pPr>
            <a:r>
              <a:rPr lang="tr-TR" sz="1100" b="1" dirty="0" smtClean="0"/>
              <a:t>SEÇME – ELEME KRİTERLERİ UYGULANACAK PROJELER LİSTESİ</a:t>
            </a:r>
          </a:p>
          <a:p>
            <a:pPr algn="ctr">
              <a:buNone/>
            </a:pPr>
            <a:r>
              <a:rPr lang="tr-TR" sz="1100" b="1" dirty="0" smtClean="0"/>
              <a:t>(Ek – 1 Listesinde Yer Alan Alt Sınırlar Bu Listede Üst Sınır Olarak Alınır.)</a:t>
            </a:r>
            <a:endParaRPr lang="tr-TR" sz="1100" dirty="0" smtClean="0"/>
          </a:p>
          <a:p>
            <a:pPr>
              <a:buNone/>
            </a:pPr>
            <a:r>
              <a:rPr lang="tr-TR" sz="1100" b="1" dirty="0" smtClean="0"/>
              <a:t>28- Hayvansal ürünlerin üretimi:</a:t>
            </a:r>
          </a:p>
          <a:p>
            <a:pPr>
              <a:buNone/>
            </a:pPr>
            <a:r>
              <a:rPr lang="tr-TR" sz="1100" dirty="0" smtClean="0"/>
              <a:t>	a) Hayvansal yağların eritildiği tesisler,</a:t>
            </a:r>
          </a:p>
          <a:p>
            <a:pPr>
              <a:buNone/>
            </a:pPr>
            <a:r>
              <a:rPr lang="tr-TR" sz="1100" dirty="0" smtClean="0"/>
              <a:t>	b) Su ürünleri işleme tesisleri,</a:t>
            </a:r>
          </a:p>
          <a:p>
            <a:pPr>
              <a:buNone/>
            </a:pPr>
            <a:r>
              <a:rPr lang="tr-TR" sz="1100" dirty="0" smtClean="0"/>
              <a:t>	c) Süt işleme tesisleri, (Çiğ süt işleme kapasitesi 10.000 litre /gün ve üzeri)</a:t>
            </a:r>
          </a:p>
          <a:p>
            <a:pPr>
              <a:buNone/>
            </a:pPr>
            <a:r>
              <a:rPr lang="tr-TR" sz="1100" dirty="0" smtClean="0"/>
              <a:t>	ç) Kültür balıkçılığı projeleri, (30 ton/yıl ve üzeri üretim),</a:t>
            </a:r>
          </a:p>
          <a:p>
            <a:pPr>
              <a:buNone/>
            </a:pPr>
            <a:r>
              <a:rPr lang="tr-TR" sz="1100" dirty="0" smtClean="0"/>
              <a:t>	d) Balık kuluçkahaneleri, (40 milyon adet/yıl ve üzeri yavru üretimi)</a:t>
            </a:r>
          </a:p>
          <a:p>
            <a:pPr>
              <a:buNone/>
            </a:pPr>
            <a:r>
              <a:rPr lang="tr-TR" sz="1100" dirty="0" smtClean="0"/>
              <a:t>	e) Büyükbaş ve/veya küçükbaş hayvan kesiminin yapıldığı tesisler [(20 kesim ünitesi/gün ve üzeri), (Her bir kesim ünitesi eşdeğerleri: 1 baş sığır, 2 baş deve kuşu, 4 baş domuz, 8 baş koyun, 10 baş keçi, 130 baş tavşan)],</a:t>
            </a:r>
          </a:p>
          <a:p>
            <a:pPr>
              <a:buNone/>
            </a:pPr>
            <a:r>
              <a:rPr lang="tr-TR" sz="1100" dirty="0" smtClean="0"/>
              <a:t>	f) Kanatlı hayvanların kesiminin yapıldığı tesisler [ (1.000 adet/gün ve üzeri tavuk ve eşdeğeri diğer kanatlılar) (1 adet hindi = 7 adet tavuk esas alınmalıdır)],</a:t>
            </a:r>
          </a:p>
          <a:p>
            <a:pPr>
              <a:buNone/>
            </a:pPr>
            <a:r>
              <a:rPr lang="tr-TR" sz="1100" dirty="0" smtClean="0"/>
              <a:t>	g) Likit yumurta üretim tesisi, (10 ton/gün ve üzeri )</a:t>
            </a:r>
          </a:p>
          <a:p>
            <a:pPr>
              <a:buNone/>
            </a:pPr>
            <a:r>
              <a:rPr lang="tr-TR" sz="1100" dirty="0" smtClean="0"/>
              <a:t>	ğ) Rendering tesisleri,</a:t>
            </a:r>
          </a:p>
          <a:p>
            <a:pPr>
              <a:buNone/>
            </a:pPr>
            <a:r>
              <a:rPr lang="tr-TR" sz="1100" dirty="0" smtClean="0"/>
              <a:t>	h) Peynir altı suyu işleme tesisleri, (İşleme kapasitesi 10.000 litre /gün ve üzeri)</a:t>
            </a:r>
          </a:p>
          <a:p>
            <a:pPr>
              <a:buNone/>
            </a:pPr>
            <a:r>
              <a:rPr lang="tr-TR" sz="1100" b="1" dirty="0" smtClean="0"/>
              <a:t>29- Kapasitesi 1-100 ton/gün arasında olan, hayvan yetiştiriciliğinden kaynaklı dışkıların yakıldığı, geri kazanıldığı ve/veya bertaraf edildiği tesisler,</a:t>
            </a:r>
          </a:p>
          <a:p>
            <a:pPr>
              <a:buNone/>
            </a:pPr>
            <a:r>
              <a:rPr lang="tr-TR" sz="1100" b="1" dirty="0" smtClean="0"/>
              <a:t>30- Hayvan yetiştirme tesisleri:</a:t>
            </a:r>
          </a:p>
          <a:p>
            <a:pPr>
              <a:buNone/>
            </a:pPr>
            <a:r>
              <a:rPr lang="tr-TR" sz="1100" dirty="0" smtClean="0"/>
              <a:t>	a) 500 baş ve üzeri büyükbaş yetiştirme tesisleri,</a:t>
            </a:r>
          </a:p>
          <a:p>
            <a:pPr>
              <a:buNone/>
            </a:pPr>
            <a:r>
              <a:rPr lang="tr-TR" sz="1100" dirty="0" smtClean="0"/>
              <a:t>	b) 2.500 baş ve üzeri küçükbaş yetiştirme tesisleri,</a:t>
            </a:r>
          </a:p>
          <a:p>
            <a:pPr>
              <a:buNone/>
            </a:pPr>
            <a:r>
              <a:rPr lang="tr-TR" sz="1100" dirty="0" smtClean="0"/>
              <a:t>	c) Büyükbaş ve küçükbaş hayvanların birlikte yetiştirilmesi, (500 büyükbaş ve üzeri, 1 büyükbaş=5 küçükbaş eşdeğeri esas alınmalıdır)</a:t>
            </a:r>
          </a:p>
          <a:p>
            <a:pPr>
              <a:buNone/>
            </a:pPr>
            <a:r>
              <a:rPr lang="tr-TR" sz="1100" dirty="0" smtClean="0"/>
              <a:t>	ç) Kanatlı yetiştirme tesisleri [(Bir üretim periyodunda 20.000 adet ve üzeri tavuk (civciv, piliç, ve benzeri) veya eşdeğer diğer kanatlılar) (1 adet hindi = 7 adet tavuk)],</a:t>
            </a:r>
          </a:p>
          <a:p>
            <a:pPr>
              <a:buNone/>
            </a:pPr>
            <a:r>
              <a:rPr lang="tr-TR" sz="1100" dirty="0" smtClean="0"/>
              <a:t>	d) Kürk hayvanı yetiştiriciliği yapan tesisler, (5.000 adet ve üzeri)</a:t>
            </a:r>
          </a:p>
          <a:p>
            <a:pPr>
              <a:buNone/>
            </a:pPr>
            <a:r>
              <a:rPr lang="tr-TR" sz="1100" dirty="0" smtClean="0"/>
              <a:t>	e) 300 baş ve üzeri domuz besi tesisleri,</a:t>
            </a:r>
          </a:p>
          <a:p>
            <a:pPr algn="just">
              <a:buNone/>
            </a:pPr>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63</a:t>
            </a:fld>
            <a:endParaRPr lang="tr-TR" dirty="0"/>
          </a:p>
        </p:txBody>
      </p:sp>
    </p:spTree>
    <p:extLst>
      <p:ext uri="{BB962C8B-B14F-4D97-AF65-F5344CB8AC3E}">
        <p14:creationId xmlns:p14="http://schemas.microsoft.com/office/powerpoint/2010/main" xmlns="" val="97156225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0787" y="109152"/>
            <a:ext cx="10018713" cy="574588"/>
          </a:xfrm>
        </p:spPr>
        <p:txBody>
          <a:bodyPr>
            <a:normAutofit fontScale="90000"/>
          </a:bodyPr>
          <a:lstStyle/>
          <a:p>
            <a:r>
              <a:rPr lang="tr-TR" dirty="0" smtClean="0"/>
              <a:t>EK – 2 LİSTESİ </a:t>
            </a:r>
            <a:endParaRPr lang="tr-TR" dirty="0"/>
          </a:p>
        </p:txBody>
      </p:sp>
      <p:sp>
        <p:nvSpPr>
          <p:cNvPr id="3" name="İçerik Yer Tutucusu 2"/>
          <p:cNvSpPr>
            <a:spLocks noGrp="1"/>
          </p:cNvSpPr>
          <p:nvPr>
            <p:ph idx="1"/>
          </p:nvPr>
        </p:nvSpPr>
        <p:spPr>
          <a:xfrm>
            <a:off x="1484310" y="675503"/>
            <a:ext cx="10018713" cy="5898292"/>
          </a:xfrm>
        </p:spPr>
        <p:txBody>
          <a:bodyPr>
            <a:normAutofit fontScale="92500" lnSpcReduction="20000"/>
          </a:bodyPr>
          <a:lstStyle/>
          <a:p>
            <a:pPr algn="ctr">
              <a:buNone/>
            </a:pPr>
            <a:r>
              <a:rPr lang="tr-TR" sz="1100" b="1" dirty="0" smtClean="0"/>
              <a:t>SEÇME – ELEME KRİTERLERİ UYGULANACAK PROJELER LİSTESİ</a:t>
            </a:r>
          </a:p>
          <a:p>
            <a:pPr algn="ctr">
              <a:buNone/>
            </a:pPr>
            <a:r>
              <a:rPr lang="tr-TR" sz="1200" b="1" dirty="0" smtClean="0"/>
              <a:t>(Ek – 1 Listesinde Yer Alan Alt Sınırlar Bu Listede Üst Sınır Olarak Alınır.)</a:t>
            </a:r>
            <a:endParaRPr lang="tr-TR" sz="1200" dirty="0" smtClean="0"/>
          </a:p>
          <a:p>
            <a:pPr>
              <a:buNone/>
            </a:pPr>
            <a:r>
              <a:rPr lang="tr-TR" sz="1200" b="1" dirty="0" smtClean="0"/>
              <a:t>31- Altyapı tesisleri:</a:t>
            </a:r>
          </a:p>
          <a:p>
            <a:pPr>
              <a:buNone/>
            </a:pPr>
            <a:r>
              <a:rPr lang="tr-TR" sz="1200" dirty="0" smtClean="0"/>
              <a:t>	a) Kıta içi su yollarının yapımı, (Ek-1 listesinde yer almayanlar)</a:t>
            </a:r>
          </a:p>
          <a:p>
            <a:pPr>
              <a:buNone/>
            </a:pPr>
            <a:r>
              <a:rPr lang="tr-TR" sz="1200" dirty="0" smtClean="0"/>
              <a:t>	b) Ek-1 listesinde yer almayan, ticari amaçlı liman, iskele, rıhtım ve dolfenler, (güneşlenme, sportif amaçlı iskeleler ve şamandıralar hariç)</a:t>
            </a:r>
          </a:p>
          <a:p>
            <a:pPr>
              <a:buNone/>
            </a:pPr>
            <a:r>
              <a:rPr lang="tr-TR" sz="1200" dirty="0" smtClean="0"/>
              <a:t>	c) Balıkçı barınakları, römorkör barınakları,</a:t>
            </a:r>
          </a:p>
          <a:p>
            <a:pPr>
              <a:buNone/>
            </a:pPr>
            <a:r>
              <a:rPr lang="tr-TR" sz="1200" dirty="0" smtClean="0"/>
              <a:t>	ç) Denizden 10.000 m</a:t>
            </a:r>
            <a:r>
              <a:rPr lang="tr-TR" sz="1200" baseline="30000" dirty="0" smtClean="0"/>
              <a:t>2</a:t>
            </a:r>
            <a:r>
              <a:rPr lang="tr-TR" sz="1200" dirty="0" smtClean="0"/>
              <a:t> ve üzerinde alan kazanılması projeleri,</a:t>
            </a:r>
          </a:p>
          <a:p>
            <a:pPr>
              <a:buNone/>
            </a:pPr>
            <a:r>
              <a:rPr lang="tr-TR" sz="1200" dirty="0" smtClean="0"/>
              <a:t>	d) Erozyonla mücadele etmek için kıyılarda yapılan çalışmalar ve kıyının değişimine neden olabilecek deniz kenarında yapılan çalışmalar; dalgakıran, mahmuz, mendirek, set ve benzeri, (Bunların bakımı onarımı hariç)</a:t>
            </a:r>
          </a:p>
          <a:p>
            <a:pPr>
              <a:buNone/>
            </a:pPr>
            <a:r>
              <a:rPr lang="tr-TR" sz="1200" dirty="0" smtClean="0"/>
              <a:t>	e) Ek-1 listesinde yer almayan demiryolu hatları, (Bağlantı/İltisak hatları hariç)</a:t>
            </a:r>
          </a:p>
          <a:p>
            <a:pPr>
              <a:buNone/>
            </a:pPr>
            <a:r>
              <a:rPr lang="tr-TR" sz="1200" dirty="0" smtClean="0"/>
              <a:t>	f) Demiryolu güzergah değişikliği, güzergahtan ayrılan kısımların sürekli uzunluğu 30 km. ve üzerinde olması,</a:t>
            </a:r>
          </a:p>
          <a:p>
            <a:pPr>
              <a:buNone/>
            </a:pPr>
            <a:r>
              <a:rPr lang="tr-TR" sz="1200" dirty="0" smtClean="0"/>
              <a:t>	g) Mevcut demiryolu güzergahı korunarak hat sayısının çoğaltılması,</a:t>
            </a:r>
          </a:p>
          <a:p>
            <a:pPr>
              <a:buNone/>
            </a:pPr>
            <a:r>
              <a:rPr lang="tr-TR" sz="1200" dirty="0" smtClean="0"/>
              <a:t>	ğ) Lojistik merkez,</a:t>
            </a:r>
          </a:p>
          <a:p>
            <a:pPr>
              <a:buNone/>
            </a:pPr>
            <a:r>
              <a:rPr lang="tr-TR" sz="1200" dirty="0" smtClean="0"/>
              <a:t>	h) Şehir içi yolcu taşımaya yönelik tramvay, metro, hafif raylı taşıma sistemleri ve benzeri),</a:t>
            </a:r>
          </a:p>
          <a:p>
            <a:pPr>
              <a:buNone/>
            </a:pPr>
            <a:r>
              <a:rPr lang="tr-TR" sz="1200" dirty="0" smtClean="0"/>
              <a:t>	ı) Havaalanları, (Ek-1 listesinde yer almayanlar)</a:t>
            </a:r>
          </a:p>
          <a:p>
            <a:pPr>
              <a:buNone/>
            </a:pPr>
            <a:r>
              <a:rPr lang="tr-TR" sz="1200" dirty="0" smtClean="0"/>
              <a:t>	i) 20 km ve üzeri çevre yolları,</a:t>
            </a:r>
          </a:p>
          <a:p>
            <a:pPr>
              <a:buNone/>
            </a:pPr>
            <a:r>
              <a:rPr lang="tr-TR" sz="1200" dirty="0" smtClean="0"/>
              <a:t>	j) İl yolları, (Mahalle ve Köy yolları hariç)</a:t>
            </a:r>
          </a:p>
          <a:p>
            <a:pPr>
              <a:buNone/>
            </a:pPr>
            <a:r>
              <a:rPr lang="tr-TR" sz="1200" dirty="0" smtClean="0"/>
              <a:t>	k) Ek-1 listesi ve ek-2 listesinde yer alan karayolu projelerinin, 20 km ve üzerinde sürekli uzunlukta güzergahınındeğiştirilmesi,</a:t>
            </a:r>
          </a:p>
          <a:p>
            <a:pPr>
              <a:buNone/>
            </a:pPr>
            <a:r>
              <a:rPr lang="tr-TR" sz="1200" dirty="0" smtClean="0"/>
              <a:t>	l) İki veya daha az trafik şeridi bulunan mevcut il yollarının dört veya daha fazla şeritli olacak şekilde en az 20 km sürekli uzunlukta genişletilmesi,</a:t>
            </a:r>
          </a:p>
          <a:p>
            <a:pPr>
              <a:buNone/>
            </a:pPr>
            <a:r>
              <a:rPr lang="tr-TR" sz="1200" dirty="0" smtClean="0"/>
              <a:t>	m) 50.000 m</a:t>
            </a:r>
            <a:r>
              <a:rPr lang="tr-TR" sz="1200" baseline="30000" dirty="0" smtClean="0"/>
              <a:t>3</a:t>
            </a:r>
            <a:r>
              <a:rPr lang="tr-TR" sz="1200" dirty="0" smtClean="0"/>
              <a:t> ve üzeri malzeme çıkarılması planlanan dip taraması projeleri,</a:t>
            </a:r>
          </a:p>
          <a:p>
            <a:pPr>
              <a:buNone/>
            </a:pPr>
            <a:r>
              <a:rPr lang="tr-TR" sz="1200" dirty="0" smtClean="0"/>
              <a:t>	n) Çekek yerleri,</a:t>
            </a:r>
          </a:p>
          <a:p>
            <a:pPr>
              <a:buNone/>
            </a:pPr>
            <a:r>
              <a:rPr lang="tr-TR" sz="1200" dirty="0" smtClean="0"/>
              <a:t>	o) 10-24 m arasında yat veya teknelerin imalat, bakım ve onarım hizmetlerinden birini yapan tesisler,</a:t>
            </a:r>
          </a:p>
          <a:p>
            <a:pPr>
              <a:buNone/>
            </a:pPr>
            <a:r>
              <a:rPr lang="tr-TR" sz="1200" dirty="0" smtClean="0"/>
              <a:t>	ö) Derin deniz deşarjı projeleri,</a:t>
            </a:r>
          </a:p>
          <a:p>
            <a:pPr>
              <a:buNone/>
            </a:pPr>
            <a:r>
              <a:rPr lang="tr-TR" sz="1200" b="1" dirty="0" smtClean="0"/>
              <a:t>32-Turizm konaklama tesisleri: Oteller, tatil köyleri, turizm kompleksleri vb. (100 oda ve üzeri)</a:t>
            </a:r>
          </a:p>
          <a:p>
            <a:pPr algn="just">
              <a:buNone/>
            </a:pPr>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64</a:t>
            </a:fld>
            <a:endParaRPr lang="tr-TR" dirty="0"/>
          </a:p>
        </p:txBody>
      </p:sp>
    </p:spTree>
    <p:extLst>
      <p:ext uri="{BB962C8B-B14F-4D97-AF65-F5344CB8AC3E}">
        <p14:creationId xmlns:p14="http://schemas.microsoft.com/office/powerpoint/2010/main" xmlns="" val="194382968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133866"/>
            <a:ext cx="10018713" cy="624016"/>
          </a:xfrm>
        </p:spPr>
        <p:txBody>
          <a:bodyPr>
            <a:normAutofit fontScale="90000"/>
          </a:bodyPr>
          <a:lstStyle/>
          <a:p>
            <a:r>
              <a:rPr lang="tr-TR" dirty="0" smtClean="0"/>
              <a:t>EK – 2 LİSTESİ </a:t>
            </a:r>
            <a:endParaRPr lang="tr-TR" dirty="0"/>
          </a:p>
        </p:txBody>
      </p:sp>
      <p:sp>
        <p:nvSpPr>
          <p:cNvPr id="3" name="İçerik Yer Tutucusu 2"/>
          <p:cNvSpPr>
            <a:spLocks noGrp="1"/>
          </p:cNvSpPr>
          <p:nvPr>
            <p:ph idx="1"/>
          </p:nvPr>
        </p:nvSpPr>
        <p:spPr>
          <a:xfrm>
            <a:off x="1484310" y="782595"/>
            <a:ext cx="10018713" cy="5766486"/>
          </a:xfrm>
        </p:spPr>
        <p:txBody>
          <a:bodyPr>
            <a:normAutofit/>
          </a:bodyPr>
          <a:lstStyle/>
          <a:p>
            <a:pPr algn="ctr">
              <a:buNone/>
            </a:pPr>
            <a:r>
              <a:rPr lang="tr-TR" sz="1050" b="1" dirty="0" smtClean="0"/>
              <a:t>SEÇME – ELEME KRİTERLERİ UYGULANACAK PROJELER LİSTESİ</a:t>
            </a:r>
          </a:p>
          <a:p>
            <a:pPr algn="ctr">
              <a:buNone/>
            </a:pPr>
            <a:r>
              <a:rPr lang="tr-TR" sz="1100" b="1" dirty="0" smtClean="0"/>
              <a:t>(Ek – 1 Listesinde Yer Alan Alt Sınırlar Bu Listede Üst Sınır Olarak Alınır.)</a:t>
            </a:r>
            <a:endParaRPr lang="tr-TR" sz="1100" dirty="0" smtClean="0"/>
          </a:p>
          <a:p>
            <a:pPr>
              <a:buNone/>
            </a:pPr>
            <a:r>
              <a:rPr lang="tr-TR" sz="1100" b="1" dirty="0" smtClean="0"/>
              <a:t>35- Temalı parklar, (50.000 m</a:t>
            </a:r>
            <a:r>
              <a:rPr lang="tr-TR" sz="1100" b="1" baseline="30000" dirty="0" smtClean="0"/>
              <a:t>2</a:t>
            </a:r>
            <a:r>
              <a:rPr lang="tr-TR" sz="1100" b="1" dirty="0" smtClean="0"/>
              <a:t> ve üzeri alanda kurulmuş, bilim, kültür, doğa veya spor gibi herhangi bir temayı esas alarak müşterilere izleme, eğlenme ve bilgilenme hizmetleri sunan tesisler)</a:t>
            </a:r>
          </a:p>
          <a:p>
            <a:pPr>
              <a:buNone/>
            </a:pPr>
            <a:r>
              <a:rPr lang="tr-TR" sz="1100" b="1" dirty="0" smtClean="0"/>
              <a:t>36- Kayak merkezleri, (1.000 m ve üzeri mekanik tesisleri olan)</a:t>
            </a:r>
          </a:p>
          <a:p>
            <a:pPr>
              <a:buNone/>
            </a:pPr>
            <a:r>
              <a:rPr lang="tr-TR" sz="1100" b="1" dirty="0" smtClean="0"/>
              <a:t>37- Arabalar ve motosikletler için kalıcı yarış ve test parkurları,</a:t>
            </a:r>
          </a:p>
          <a:p>
            <a:pPr>
              <a:buNone/>
            </a:pPr>
            <a:r>
              <a:rPr lang="tr-TR" sz="1100" b="1" dirty="0" smtClean="0"/>
              <a:t>38- Golf tesisleri,</a:t>
            </a:r>
          </a:p>
          <a:p>
            <a:pPr>
              <a:buNone/>
            </a:pPr>
            <a:r>
              <a:rPr lang="tr-TR" sz="1100" b="1" dirty="0" smtClean="0"/>
              <a:t>39- Alışveriş merkezleri, (Kapalı otoparklar dâhil 50.000 m</a:t>
            </a:r>
            <a:r>
              <a:rPr lang="tr-TR" sz="1100" b="1" baseline="30000" dirty="0" smtClean="0"/>
              <a:t>2</a:t>
            </a:r>
            <a:r>
              <a:rPr lang="tr-TR" sz="1100" b="1" dirty="0" smtClean="0"/>
              <a:t> ve üzeri projeler)</a:t>
            </a:r>
          </a:p>
          <a:p>
            <a:pPr>
              <a:buNone/>
            </a:pPr>
            <a:r>
              <a:rPr lang="tr-TR" sz="1100" b="1" dirty="0" smtClean="0"/>
              <a:t>40- 154 kV ve üzeri gerilimde 5-15 km uzunlukta olan elektrik enerjisi iletim hatları.</a:t>
            </a:r>
          </a:p>
          <a:p>
            <a:pPr>
              <a:buNone/>
            </a:pPr>
            <a:r>
              <a:rPr lang="tr-TR" sz="1100" b="1" dirty="0" smtClean="0"/>
              <a:t>41- Kurulu gücü 1-10 MWm olan hidroelektrik enerji santralleri,</a:t>
            </a:r>
          </a:p>
          <a:p>
            <a:pPr>
              <a:buNone/>
            </a:pPr>
            <a:r>
              <a:rPr lang="tr-TR" sz="1100" b="1" dirty="0" smtClean="0"/>
              <a:t>42- Kurulu gücü 10-50 MWm olan rüzgâr enerji santralleri,</a:t>
            </a:r>
          </a:p>
          <a:p>
            <a:pPr>
              <a:buNone/>
            </a:pPr>
            <a:r>
              <a:rPr lang="tr-TR" sz="1100" b="1" dirty="0" smtClean="0"/>
              <a:t>43- Jeotermal kaynağın çıkartılması ve kullanılması, (Isıl gücü 5 MWe ve üzeri)</a:t>
            </a:r>
          </a:p>
          <a:p>
            <a:pPr>
              <a:buNone/>
            </a:pPr>
            <a:r>
              <a:rPr lang="tr-TR" sz="1100" b="1" dirty="0" smtClean="0"/>
              <a:t>44- Elektrik, gaz, buhar ve sıcak su elde edilmesi için kurulan endüstriyel tesisler, (Toplam ısıl gücü 20 MWt</a:t>
            </a:r>
            <a:r>
              <a:rPr lang="tr-TR" sz="1100" b="1" strike="sngStrike" dirty="0" smtClean="0"/>
              <a:t>-</a:t>
            </a:r>
            <a:r>
              <a:rPr lang="tr-TR" sz="1100" b="1" dirty="0" smtClean="0"/>
              <a:t>300 MWt arası olanlar)</a:t>
            </a:r>
          </a:p>
          <a:p>
            <a:pPr>
              <a:buNone/>
            </a:pPr>
            <a:r>
              <a:rPr lang="tr-TR" sz="1100" b="1" dirty="0" smtClean="0"/>
              <a:t>45-Kurulu gücü 1-10 MWe olan güneş enerjisi santralleri,(çatı ve cephe sistemleri hariç)</a:t>
            </a:r>
          </a:p>
          <a:p>
            <a:pPr>
              <a:buNone/>
            </a:pPr>
            <a:r>
              <a:rPr lang="tr-TR" sz="1100" b="1" dirty="0" smtClean="0"/>
              <a:t>46- Göl hacmi 5 milyon m</a:t>
            </a:r>
            <a:r>
              <a:rPr lang="tr-TR" sz="1100" b="1" baseline="30000" dirty="0" smtClean="0"/>
              <a:t>3</a:t>
            </a:r>
            <a:r>
              <a:rPr lang="tr-TR" sz="1100" b="1" dirty="0" smtClean="0"/>
              <a:t> ve üzeri olan baraj ve göletler,</a:t>
            </a:r>
          </a:p>
          <a:p>
            <a:pPr>
              <a:buNone/>
            </a:pPr>
            <a:r>
              <a:rPr lang="tr-TR" sz="1100" b="1" dirty="0" smtClean="0"/>
              <a:t>47- 1.000.000 m</a:t>
            </a:r>
            <a:r>
              <a:rPr lang="tr-TR" sz="1100" b="1" baseline="30000" dirty="0" smtClean="0"/>
              <a:t>3</a:t>
            </a:r>
            <a:r>
              <a:rPr lang="tr-TR" sz="1100" b="1" dirty="0" smtClean="0"/>
              <a:t>/yıl ve üzeri yeraltı suyu çıkarma veya yeraltında depolama projeleri,</a:t>
            </a:r>
          </a:p>
          <a:p>
            <a:pPr>
              <a:buNone/>
            </a:pPr>
            <a:r>
              <a:rPr lang="tr-TR" sz="1100" b="1" dirty="0" smtClean="0"/>
              <a:t>48- Akarsu yatakları ile ilgili projeler:</a:t>
            </a:r>
          </a:p>
          <a:p>
            <a:pPr>
              <a:buNone/>
            </a:pPr>
            <a:r>
              <a:rPr lang="tr-TR" sz="1100" dirty="0" smtClean="0"/>
              <a:t>	a) Akarsu havzaları arasında su aktarma projeleri, (Ek-1 listesinde yer almayanlar)</a:t>
            </a:r>
          </a:p>
          <a:p>
            <a:pPr>
              <a:buNone/>
            </a:pPr>
            <a:r>
              <a:rPr lang="tr-TR" sz="1100" dirty="0" smtClean="0"/>
              <a:t>	b) Sürekli akış gösteren akarsuların yataklarında 5 km ve üzerinde düzenleme yapılan projeler,</a:t>
            </a:r>
          </a:p>
          <a:p>
            <a:pPr algn="just">
              <a:buNone/>
            </a:pPr>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65</a:t>
            </a:fld>
            <a:endParaRPr lang="tr-TR" dirty="0"/>
          </a:p>
        </p:txBody>
      </p:sp>
    </p:spTree>
    <p:extLst>
      <p:ext uri="{BB962C8B-B14F-4D97-AF65-F5344CB8AC3E}">
        <p14:creationId xmlns:p14="http://schemas.microsoft.com/office/powerpoint/2010/main" xmlns="" val="212083277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76073" y="115330"/>
            <a:ext cx="10018713" cy="518984"/>
          </a:xfrm>
        </p:spPr>
        <p:txBody>
          <a:bodyPr>
            <a:normAutofit fontScale="90000"/>
          </a:bodyPr>
          <a:lstStyle/>
          <a:p>
            <a:r>
              <a:rPr lang="tr-TR" dirty="0" smtClean="0"/>
              <a:t>EK – 2 LİSTESİ </a:t>
            </a:r>
            <a:endParaRPr lang="tr-TR" dirty="0"/>
          </a:p>
        </p:txBody>
      </p:sp>
      <p:sp>
        <p:nvSpPr>
          <p:cNvPr id="3" name="İçerik Yer Tutucusu 2"/>
          <p:cNvSpPr>
            <a:spLocks noGrp="1"/>
          </p:cNvSpPr>
          <p:nvPr>
            <p:ph idx="1"/>
          </p:nvPr>
        </p:nvSpPr>
        <p:spPr>
          <a:xfrm>
            <a:off x="1476072" y="659027"/>
            <a:ext cx="10018713" cy="5815913"/>
          </a:xfrm>
        </p:spPr>
        <p:txBody>
          <a:bodyPr/>
          <a:lstStyle/>
          <a:p>
            <a:pPr algn="ctr">
              <a:buNone/>
            </a:pPr>
            <a:r>
              <a:rPr lang="tr-TR" sz="1100" b="1" dirty="0" smtClean="0"/>
              <a:t>SEÇME – ELEME KRİTERLERİ UYGULANACAK PROJELER LİSTESİ</a:t>
            </a:r>
          </a:p>
          <a:p>
            <a:pPr algn="ctr">
              <a:buNone/>
            </a:pPr>
            <a:r>
              <a:rPr lang="tr-TR" sz="1100" b="1" dirty="0" smtClean="0"/>
              <a:t>(Ek – 1 Listesinde Yer Alan Alt Sınırlar Bu Listede Üst Sınır Olarak Alınır.)</a:t>
            </a:r>
            <a:endParaRPr lang="tr-TR" sz="1100" dirty="0" smtClean="0"/>
          </a:p>
          <a:p>
            <a:pPr>
              <a:buNone/>
            </a:pPr>
            <a:r>
              <a:rPr lang="tr-TR" sz="1100" b="1" dirty="0" smtClean="0"/>
              <a:t>49- Madencilik projeleri:</a:t>
            </a:r>
          </a:p>
          <a:p>
            <a:pPr>
              <a:buNone/>
            </a:pPr>
            <a:r>
              <a:rPr lang="tr-TR" sz="1100" dirty="0" smtClean="0"/>
              <a:t>	a) Madenlerin çıkarılması, (Ek-1 listesinde yer almayanlar)</a:t>
            </a:r>
          </a:p>
          <a:p>
            <a:pPr>
              <a:buNone/>
            </a:pPr>
            <a:r>
              <a:rPr lang="tr-TR" sz="1100" dirty="0" smtClean="0"/>
              <a:t>	b) Yıllık 5.000 m</a:t>
            </a:r>
            <a:r>
              <a:rPr lang="tr-TR" sz="1100" baseline="30000" dirty="0" smtClean="0"/>
              <a:t>3</a:t>
            </a:r>
            <a:r>
              <a:rPr lang="tr-TR" sz="1100" dirty="0" smtClean="0"/>
              <a:t> ve/veya 250.000 m</a:t>
            </a:r>
            <a:r>
              <a:rPr lang="tr-TR" sz="1100" baseline="30000" dirty="0" smtClean="0"/>
              <a:t>2</a:t>
            </a:r>
            <a:r>
              <a:rPr lang="tr-TR" sz="1100" dirty="0" smtClean="0"/>
              <a:t> ve üzeri kapasiteli mermer ve dekoratif taşların kesme, işleme vesayalama tesisleri,</a:t>
            </a:r>
          </a:p>
          <a:p>
            <a:pPr>
              <a:buNone/>
            </a:pPr>
            <a:r>
              <a:rPr lang="tr-TR" sz="1100" dirty="0" smtClean="0"/>
              <a:t>	c) 1.000.000 m</a:t>
            </a:r>
            <a:r>
              <a:rPr lang="tr-TR" sz="1100" baseline="30000" dirty="0" smtClean="0"/>
              <a:t>3</a:t>
            </a:r>
            <a:r>
              <a:rPr lang="tr-TR" sz="1100" dirty="0" smtClean="0"/>
              <a:t>/yıl ve üzerinde metan gazının çıkartılması ve depolanması,</a:t>
            </a:r>
          </a:p>
          <a:p>
            <a:pPr>
              <a:buNone/>
            </a:pPr>
            <a:r>
              <a:rPr lang="tr-TR" sz="1100" dirty="0" smtClean="0"/>
              <a:t>	ç) Karbondioksit, kaya gazı ve diğer gazların çıkartıldığı, depolandığı veya işlendiği tesisler, (Atölye tipi dolum tesisleri hariç)</a:t>
            </a:r>
          </a:p>
          <a:p>
            <a:pPr>
              <a:buNone/>
            </a:pPr>
            <a:r>
              <a:rPr lang="tr-TR" sz="1100" dirty="0" smtClean="0"/>
              <a:t>	d) Kırma, eleme, yıkama ve cevher hazırlama işlemlerinden en az birini yapan tesisler, (Ek-1 listesinde yer almayanlar)</a:t>
            </a:r>
          </a:p>
          <a:p>
            <a:pPr>
              <a:buNone/>
            </a:pPr>
            <a:r>
              <a:rPr lang="tr-TR" sz="1100" dirty="0" smtClean="0"/>
              <a:t>	e) Cevher zenginleştirme tesisleri ve/veya bu zenginleştirme tesislerine ilişkin atık tesisleri, (Ek-1 listesinde yer almayanlar)</a:t>
            </a:r>
          </a:p>
          <a:p>
            <a:pPr>
              <a:buNone/>
            </a:pPr>
            <a:r>
              <a:rPr lang="tr-TR" sz="1100" b="1" dirty="0" smtClean="0"/>
              <a:t>50- Kömür işleme tesisleri:</a:t>
            </a:r>
          </a:p>
          <a:p>
            <a:pPr>
              <a:buNone/>
            </a:pPr>
            <a:r>
              <a:rPr lang="tr-TR" sz="1100" dirty="0" smtClean="0"/>
              <a:t>	a) Havagazı ve kok fabrikaları,</a:t>
            </a:r>
          </a:p>
          <a:p>
            <a:pPr>
              <a:buNone/>
            </a:pPr>
            <a:r>
              <a:rPr lang="tr-TR" sz="1100" dirty="0" smtClean="0"/>
              <a:t>	b) Kömür briketleme tesisleri,</a:t>
            </a:r>
          </a:p>
          <a:p>
            <a:pPr>
              <a:buNone/>
            </a:pPr>
            <a:r>
              <a:rPr lang="tr-TR" sz="1100" dirty="0" smtClean="0"/>
              <a:t>	c) Lavvar tesisleri,</a:t>
            </a:r>
          </a:p>
          <a:p>
            <a:pPr>
              <a:buNone/>
            </a:pPr>
            <a:r>
              <a:rPr lang="tr-TR" sz="1100" b="1" dirty="0" smtClean="0"/>
              <a:t>51- Petrokok, kömür ve diğer katı yakıtların depolama, sınıflama ve ambalajlama tesisleri, (Perakende satış birimleri hariç)</a:t>
            </a:r>
          </a:p>
          <a:p>
            <a:pPr>
              <a:buNone/>
            </a:pPr>
            <a:r>
              <a:rPr lang="tr-TR" sz="1100" b="1" dirty="0" smtClean="0"/>
              <a:t>52- Kireç fabrikaları ve/veya alçı fabrikaları,</a:t>
            </a:r>
          </a:p>
          <a:p>
            <a:pPr>
              <a:buNone/>
            </a:pPr>
            <a:r>
              <a:rPr lang="tr-TR" sz="1100" b="1" dirty="0" smtClean="0"/>
              <a:t>53- Manyezit işleme tesisleri,</a:t>
            </a:r>
          </a:p>
          <a:p>
            <a:pPr>
              <a:buNone/>
            </a:pPr>
            <a:r>
              <a:rPr lang="tr-TR" sz="1100" b="1" dirty="0" smtClean="0"/>
              <a:t>54- Perlit ve benzeri maden genleştirme tesisleri,</a:t>
            </a:r>
          </a:p>
          <a:p>
            <a:pPr>
              <a:buNone/>
            </a:pPr>
            <a:r>
              <a:rPr lang="tr-TR" sz="1100" b="1" dirty="0" smtClean="0"/>
              <a:t>55- Maden, petrol ve jeotermal kaynak arama projeleri, (Sismik, elektrik, manyetik, elektromanyetik, jeofizik vb. yöntemle yapılan aramalar hariç)</a:t>
            </a:r>
          </a:p>
          <a:p>
            <a:pPr>
              <a:buNone/>
            </a:pPr>
            <a:r>
              <a:rPr lang="tr-TR" sz="1100" b="1" dirty="0" smtClean="0"/>
              <a:t>56- Kapasitesi 50.000-150.000 eşdeğer kişi ve/veya 10.000-30.000 m</a:t>
            </a:r>
            <a:r>
              <a:rPr lang="tr-TR" sz="1100" b="1" baseline="30000" dirty="0" smtClean="0"/>
              <a:t>3</a:t>
            </a:r>
            <a:r>
              <a:rPr lang="tr-TR" sz="1100" b="1" dirty="0" smtClean="0"/>
              <a:t>/gün olan atık su arıtma tesisleri.</a:t>
            </a:r>
          </a:p>
          <a:p>
            <a:pPr>
              <a:buNone/>
            </a:pPr>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66</a:t>
            </a:fld>
            <a:endParaRPr lang="tr-TR" dirty="0"/>
          </a:p>
        </p:txBody>
      </p:sp>
    </p:spTree>
    <p:extLst>
      <p:ext uri="{BB962C8B-B14F-4D97-AF65-F5344CB8AC3E}">
        <p14:creationId xmlns:p14="http://schemas.microsoft.com/office/powerpoint/2010/main" xmlns="" val="314041665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9598" y="142103"/>
            <a:ext cx="10018713" cy="574589"/>
          </a:xfrm>
        </p:spPr>
        <p:txBody>
          <a:bodyPr>
            <a:noAutofit/>
          </a:bodyPr>
          <a:lstStyle/>
          <a:p>
            <a:r>
              <a:rPr lang="tr-TR" sz="3600" dirty="0" smtClean="0"/>
              <a:t>EK -3 </a:t>
            </a:r>
            <a:endParaRPr lang="tr-TR" sz="3600" dirty="0"/>
          </a:p>
        </p:txBody>
      </p:sp>
      <p:sp>
        <p:nvSpPr>
          <p:cNvPr id="3" name="İçerik Yer Tutucusu 2"/>
          <p:cNvSpPr>
            <a:spLocks noGrp="1"/>
          </p:cNvSpPr>
          <p:nvPr>
            <p:ph idx="1"/>
          </p:nvPr>
        </p:nvSpPr>
        <p:spPr>
          <a:xfrm>
            <a:off x="1484310" y="947351"/>
            <a:ext cx="10018713" cy="4843849"/>
          </a:xfrm>
        </p:spPr>
        <p:txBody>
          <a:bodyPr>
            <a:normAutofit/>
          </a:bodyPr>
          <a:lstStyle/>
          <a:p>
            <a:pPr algn="ctr">
              <a:buNone/>
            </a:pPr>
            <a:r>
              <a:rPr lang="tr-TR" sz="1100" b="1" dirty="0" smtClean="0"/>
              <a:t>ÇEVRESEL ETKİ DEĞERLENDİRMESİ GENEL FORMATI</a:t>
            </a:r>
          </a:p>
          <a:p>
            <a:pPr>
              <a:buNone/>
            </a:pPr>
            <a:r>
              <a:rPr lang="tr-TR" sz="1100" b="1" dirty="0" smtClean="0"/>
              <a:t>Başlık Sayfası:</a:t>
            </a:r>
          </a:p>
          <a:p>
            <a:pPr>
              <a:buNone/>
            </a:pPr>
            <a:r>
              <a:rPr lang="tr-TR" sz="1100" b="1" dirty="0" smtClean="0"/>
              <a:t>Proje Sahibinin Adı:</a:t>
            </a:r>
          </a:p>
          <a:p>
            <a:pPr>
              <a:buNone/>
            </a:pPr>
            <a:r>
              <a:rPr lang="tr-TR" sz="1100" b="1" dirty="0" smtClean="0"/>
              <a:t>Adresi</a:t>
            </a:r>
          </a:p>
          <a:p>
            <a:pPr>
              <a:buNone/>
            </a:pPr>
            <a:r>
              <a:rPr lang="tr-TR" sz="1100" b="1" dirty="0" smtClean="0"/>
              <a:t>Telefon, GSM ve Faks Numarası:</a:t>
            </a:r>
          </a:p>
          <a:p>
            <a:pPr>
              <a:buNone/>
            </a:pPr>
            <a:r>
              <a:rPr lang="tr-TR" sz="1100" b="1" dirty="0" smtClean="0"/>
              <a:t>e-posta:</a:t>
            </a:r>
          </a:p>
          <a:p>
            <a:pPr>
              <a:buNone/>
            </a:pPr>
            <a:r>
              <a:rPr lang="tr-TR" sz="1100" b="1" dirty="0" smtClean="0"/>
              <a:t>Projenin Adı:</a:t>
            </a:r>
          </a:p>
          <a:p>
            <a:pPr>
              <a:buNone/>
            </a:pPr>
            <a:r>
              <a:rPr lang="tr-TR" sz="1100" b="1" dirty="0" smtClean="0"/>
              <a:t>Proje Bedeli:</a:t>
            </a:r>
          </a:p>
          <a:p>
            <a:pPr>
              <a:buNone/>
            </a:pPr>
            <a:r>
              <a:rPr lang="tr-TR" sz="1100" b="1" dirty="0" smtClean="0"/>
              <a:t>Proje İçin Seçilen Yerin Açık Adresi (İli, İlçesi, Mevkii):</a:t>
            </a:r>
          </a:p>
          <a:p>
            <a:pPr>
              <a:buNone/>
            </a:pPr>
            <a:r>
              <a:rPr lang="tr-TR" sz="1100" b="1" dirty="0" smtClean="0"/>
              <a:t>Projenin ÇED Yönetmeliği Kapsamındaki Yeri (Sektör, Alt Sektör):</a:t>
            </a:r>
          </a:p>
          <a:p>
            <a:pPr>
              <a:buNone/>
            </a:pPr>
            <a:r>
              <a:rPr lang="tr-TR" sz="1100" b="1" dirty="0" smtClean="0"/>
              <a:t>Projenin NACE Kodu:</a:t>
            </a:r>
          </a:p>
          <a:p>
            <a:pPr>
              <a:buNone/>
            </a:pPr>
            <a:r>
              <a:rPr lang="tr-TR" sz="1100" b="1" dirty="0" smtClean="0"/>
              <a:t>Raporu Hazırlayan Çalışma Grubunun / Kuruluşun Adı:</a:t>
            </a:r>
          </a:p>
          <a:p>
            <a:pPr>
              <a:buNone/>
            </a:pPr>
            <a:r>
              <a:rPr lang="tr-TR" sz="1100" b="1" dirty="0" smtClean="0"/>
              <a:t>Adresi:</a:t>
            </a:r>
          </a:p>
          <a:p>
            <a:pPr>
              <a:buNone/>
            </a:pPr>
            <a:r>
              <a:rPr lang="tr-TR" sz="1100" b="1" dirty="0" smtClean="0"/>
              <a:t>Telefon ve Faks Numaraları:</a:t>
            </a:r>
          </a:p>
          <a:p>
            <a:pPr>
              <a:buNone/>
            </a:pPr>
            <a:r>
              <a:rPr lang="tr-TR" sz="1100" b="1" dirty="0" smtClean="0"/>
              <a:t>Başvuru Dosyasının Sunum Tarihi:</a:t>
            </a:r>
          </a:p>
          <a:p>
            <a:pPr>
              <a:buNone/>
            </a:pPr>
            <a:r>
              <a:rPr lang="tr-TR" sz="1100" b="1" dirty="0" smtClean="0"/>
              <a:t>İçindekiler Listesi:</a:t>
            </a:r>
          </a:p>
          <a:p>
            <a:pPr algn="just">
              <a:buNone/>
            </a:pPr>
            <a:endParaRPr lang="tr-TR" sz="1100" b="1"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67</a:t>
            </a:fld>
            <a:endParaRPr lang="tr-TR" dirty="0"/>
          </a:p>
        </p:txBody>
      </p:sp>
    </p:spTree>
    <p:extLst>
      <p:ext uri="{BB962C8B-B14F-4D97-AF65-F5344CB8AC3E}">
        <p14:creationId xmlns:p14="http://schemas.microsoft.com/office/powerpoint/2010/main" xmlns="" val="381952858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7262" y="125628"/>
            <a:ext cx="10018713" cy="418070"/>
          </a:xfrm>
        </p:spPr>
        <p:txBody>
          <a:bodyPr>
            <a:normAutofit fontScale="90000"/>
          </a:bodyPr>
          <a:lstStyle/>
          <a:p>
            <a:r>
              <a:rPr lang="tr-TR" dirty="0" smtClean="0"/>
              <a:t>EK -3</a:t>
            </a:r>
            <a:endParaRPr lang="tr-TR" dirty="0"/>
          </a:p>
        </p:txBody>
      </p:sp>
      <p:sp>
        <p:nvSpPr>
          <p:cNvPr id="3" name="İçerik Yer Tutucusu 2"/>
          <p:cNvSpPr>
            <a:spLocks noGrp="1"/>
          </p:cNvSpPr>
          <p:nvPr>
            <p:ph idx="1"/>
          </p:nvPr>
        </p:nvSpPr>
        <p:spPr>
          <a:xfrm>
            <a:off x="1474573" y="642551"/>
            <a:ext cx="10058400" cy="6215449"/>
          </a:xfrm>
        </p:spPr>
        <p:txBody>
          <a:bodyPr>
            <a:normAutofit fontScale="92500" lnSpcReduction="20000"/>
          </a:bodyPr>
          <a:lstStyle/>
          <a:p>
            <a:pPr algn="ctr">
              <a:buNone/>
            </a:pPr>
            <a:r>
              <a:rPr lang="tr-TR" sz="1200" b="1" dirty="0" smtClean="0"/>
              <a:t>ÇEVRESEL ETKİ DEĞERLENDİRMESİ GENEL FORMATI</a:t>
            </a:r>
          </a:p>
          <a:p>
            <a:pPr algn="just">
              <a:buNone/>
            </a:pPr>
            <a:r>
              <a:rPr lang="tr-TR" sz="1200" b="1" dirty="0" smtClean="0"/>
              <a:t>Projenin Teknik Olmayan Özeti :</a:t>
            </a:r>
          </a:p>
          <a:p>
            <a:pPr algn="just">
              <a:buNone/>
            </a:pPr>
            <a:r>
              <a:rPr lang="tr-TR" sz="1200" b="1" dirty="0" smtClean="0"/>
              <a:t>	Bölüm I: Projenin Tanımı ve Özelikleri</a:t>
            </a:r>
            <a:endParaRPr lang="tr-TR" sz="1200" dirty="0" smtClean="0"/>
          </a:p>
          <a:p>
            <a:pPr algn="just">
              <a:buNone/>
            </a:pPr>
            <a:r>
              <a:rPr lang="tr-TR" sz="1200" dirty="0" smtClean="0"/>
              <a:t>		a) Proje konusu yatırımın tanımı, özellikleri, ömrü, hizmet maksatları, önem ve gerekliliği</a:t>
            </a:r>
          </a:p>
          <a:p>
            <a:pPr algn="just">
              <a:buNone/>
            </a:pPr>
            <a:r>
              <a:rPr lang="tr-TR" sz="1200" dirty="0" smtClean="0"/>
              <a:t>		b) Projenin yer ve teknoloji alternatifleri, proje için seçilen yerin koordinatları</a:t>
            </a:r>
          </a:p>
          <a:p>
            <a:pPr algn="just">
              <a:buNone/>
            </a:pPr>
            <a:r>
              <a:rPr lang="tr-TR" sz="1200" b="1" dirty="0" smtClean="0"/>
              <a:t>	Bölüm II: Proje Yeri ve Etki Alanının Mevcut Çevresel Özellikleri</a:t>
            </a:r>
            <a:endParaRPr lang="tr-TR" sz="1200" dirty="0" smtClean="0"/>
          </a:p>
          <a:p>
            <a:pPr algn="just">
              <a:buNone/>
            </a:pPr>
            <a:r>
              <a:rPr lang="tr-TR" sz="1200" dirty="0" smtClean="0"/>
              <a:t>		Proje alanının ve önerilen proje nedeniyle etkilenmesi muhtemel olan çevrenin; nüfus, fauna, flora, jeolojik ve hidrojeolojik özellikler, doğal afet durumu, toprak, su, hava, atmosferik koşullar, iklimsel faktörler, mülkiyet durumu, kültür varlığı ve sit özellikleri, peyzaj özellikleri, arazi kullanım durumu, hassasiyet derecesi (Ek-5’deki Duyarlı Yöreler Listesi de dikkate alınarak) benzeri özellikleri</a:t>
            </a:r>
          </a:p>
          <a:p>
            <a:pPr algn="just">
              <a:buNone/>
            </a:pPr>
            <a:r>
              <a:rPr lang="tr-TR" sz="1200" b="1" dirty="0" smtClean="0"/>
              <a:t>	Bölüm III: Projenin İnşaat ve İşletme Aşamasında Çevresel Etkileri ve Alınacak Önlemler</a:t>
            </a:r>
            <a:endParaRPr lang="tr-TR" sz="1200" dirty="0" smtClean="0"/>
          </a:p>
          <a:p>
            <a:pPr algn="just">
              <a:buNone/>
            </a:pPr>
            <a:r>
              <a:rPr lang="tr-TR" sz="1200" dirty="0" smtClean="0"/>
              <a:t>		Projenin;</a:t>
            </a:r>
          </a:p>
          <a:p>
            <a:pPr algn="just">
              <a:buNone/>
            </a:pPr>
            <a:r>
              <a:rPr lang="tr-TR" sz="1200" dirty="0" smtClean="0"/>
              <a:t>		a) Çevreyi etkileyebilecek olası sorunların belirlenmesi, kirleticilerin miktarı, alıcı ortamla etkileşimi, kümülatifetkilerin belirlenmesi</a:t>
            </a:r>
          </a:p>
          <a:p>
            <a:pPr algn="just">
              <a:buNone/>
            </a:pPr>
            <a:r>
              <a:rPr lang="tr-TR" sz="1200" dirty="0" smtClean="0"/>
              <a:t>		b) Sera gazı emisyon miktarının belirlenmesi ve emisyonların azaltılması için alınacak önlemler,</a:t>
            </a:r>
          </a:p>
          <a:p>
            <a:pPr algn="just">
              <a:buNone/>
            </a:pPr>
            <a:r>
              <a:rPr lang="tr-TR" sz="1200" dirty="0" smtClean="0"/>
              <a:t>		c) Projenin çevreye olabilecek olumsuz etkilerinin azaltılması için alınacak önlemler</a:t>
            </a:r>
          </a:p>
          <a:p>
            <a:pPr algn="just">
              <a:buNone/>
            </a:pPr>
            <a:r>
              <a:rPr lang="tr-TR" sz="1200" dirty="0" smtClean="0"/>
              <a:t>		ç) İzleme Planı (inşaat dönemi)</a:t>
            </a:r>
          </a:p>
          <a:p>
            <a:pPr algn="just">
              <a:buNone/>
            </a:pPr>
            <a:r>
              <a:rPr lang="tr-TR" sz="1200" b="1" dirty="0" smtClean="0"/>
              <a:t>	Bölüm IV: Halkın Katılımı</a:t>
            </a:r>
            <a:endParaRPr lang="tr-TR" sz="1200" dirty="0" smtClean="0"/>
          </a:p>
          <a:p>
            <a:pPr algn="just">
              <a:buNone/>
            </a:pPr>
            <a:r>
              <a:rPr lang="tr-TR" sz="1200" dirty="0" smtClean="0"/>
              <a:t>		a) Projeden etkilenmesi muhtemel ilgili halkın belirlenmesi ve halkın görüşlerinin çevresel etki değerlendirmesi çalışmasına yansıtılması için önerilen yöntemler</a:t>
            </a:r>
          </a:p>
          <a:p>
            <a:pPr algn="just">
              <a:buNone/>
            </a:pPr>
            <a:r>
              <a:rPr lang="tr-TR" sz="1200" dirty="0" smtClean="0"/>
              <a:t>		b) Görüşlerine başvurulması öngörülen diğer taraflar</a:t>
            </a:r>
          </a:p>
          <a:p>
            <a:pPr algn="just">
              <a:buNone/>
            </a:pPr>
            <a:r>
              <a:rPr lang="tr-TR" sz="1200" b="1" dirty="0" smtClean="0"/>
              <a:t>	Notlar ve Kaynaklar</a:t>
            </a:r>
            <a:endParaRPr lang="tr-TR" sz="1200" dirty="0" smtClean="0"/>
          </a:p>
          <a:p>
            <a:pPr algn="just">
              <a:buNone/>
            </a:pPr>
            <a:r>
              <a:rPr lang="tr-TR" sz="1200" b="1" dirty="0" smtClean="0"/>
              <a:t>	Ekler:</a:t>
            </a:r>
            <a:r>
              <a:rPr lang="tr-TR" sz="1200" dirty="0" smtClean="0"/>
              <a:t> Çevresel Etki Değerlendirmesi Başvuru Dosyası hazırlanmasında kullanılan bilgi ve belgeler ile raporda kullanılan tekniklerden rapor metninde sunulamayan belgeler.</a:t>
            </a:r>
          </a:p>
          <a:p>
            <a:pPr algn="just">
              <a:buNone/>
            </a:pPr>
            <a:r>
              <a:rPr lang="tr-TR" sz="1200" dirty="0" smtClean="0"/>
              <a:t>		a) Proje için seçilen yerin koordinatları</a:t>
            </a:r>
          </a:p>
          <a:p>
            <a:pPr algn="just">
              <a:buNone/>
            </a:pPr>
            <a:r>
              <a:rPr lang="tr-TR" sz="1200" dirty="0" smtClean="0"/>
              <a:t>		b) Proje için belirlenen yer ve alternatiflerinin varsa; çevre düzeni, nazım, uygulama imar planı, vaziyet planı veya plan değişikliği teklifleri</a:t>
            </a:r>
          </a:p>
          <a:p>
            <a:pPr algn="just">
              <a:buNone/>
            </a:pPr>
            <a:r>
              <a:rPr lang="tr-TR" sz="1200" dirty="0" smtClean="0"/>
              <a:t>		c) Proje ile ilgili olarak daha önceden ilgili kurumlardan alınmış belgeler</a:t>
            </a:r>
          </a:p>
          <a:p>
            <a:r>
              <a:rPr lang="tr-TR" sz="1100" dirty="0" smtClean="0"/>
              <a:t/>
            </a:r>
            <a:br>
              <a:rPr lang="tr-TR" sz="1100" dirty="0" smtClean="0"/>
            </a:br>
            <a:endParaRPr lang="tr-TR" sz="1100" b="1" dirty="0" smtClean="0"/>
          </a:p>
          <a:p>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68</a:t>
            </a:fld>
            <a:endParaRPr lang="tr-TR" dirty="0"/>
          </a:p>
        </p:txBody>
      </p:sp>
    </p:spTree>
    <p:extLst>
      <p:ext uri="{BB962C8B-B14F-4D97-AF65-F5344CB8AC3E}">
        <p14:creationId xmlns:p14="http://schemas.microsoft.com/office/powerpoint/2010/main" xmlns="" val="204976639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7262" y="117389"/>
            <a:ext cx="10018713" cy="681681"/>
          </a:xfrm>
        </p:spPr>
        <p:txBody>
          <a:bodyPr>
            <a:normAutofit fontScale="90000"/>
          </a:bodyPr>
          <a:lstStyle/>
          <a:p>
            <a:r>
              <a:rPr lang="tr-TR" dirty="0" smtClean="0"/>
              <a:t>EK - 4</a:t>
            </a:r>
            <a:endParaRPr lang="tr-TR" dirty="0"/>
          </a:p>
        </p:txBody>
      </p:sp>
      <p:sp>
        <p:nvSpPr>
          <p:cNvPr id="3" name="İçerik Yer Tutucusu 2"/>
          <p:cNvSpPr>
            <a:spLocks noGrp="1"/>
          </p:cNvSpPr>
          <p:nvPr>
            <p:ph idx="1"/>
          </p:nvPr>
        </p:nvSpPr>
        <p:spPr>
          <a:xfrm>
            <a:off x="1484310" y="782595"/>
            <a:ext cx="10018713" cy="5791200"/>
          </a:xfrm>
        </p:spPr>
        <p:txBody>
          <a:bodyPr>
            <a:normAutofit/>
          </a:bodyPr>
          <a:lstStyle/>
          <a:p>
            <a:pPr algn="ctr">
              <a:buNone/>
            </a:pPr>
            <a:r>
              <a:rPr lang="tr-TR" sz="1100" b="1" dirty="0" smtClean="0"/>
              <a:t>PROJE TANITIM DOSYASININ HAZIRLANMASINDA ESAS ALINACAK SEÇME ELEME KRİTERLERİ</a:t>
            </a:r>
          </a:p>
          <a:p>
            <a:pPr algn="just">
              <a:buNone/>
            </a:pPr>
            <a:endParaRPr lang="tr-TR" sz="1100" b="1" dirty="0" smtClean="0"/>
          </a:p>
          <a:p>
            <a:r>
              <a:rPr lang="tr-TR" sz="1100" dirty="0" smtClean="0"/>
              <a:t>Başlık Sayfası:</a:t>
            </a:r>
          </a:p>
          <a:p>
            <a:r>
              <a:rPr lang="tr-TR" sz="1100" dirty="0" smtClean="0"/>
              <a:t>Proje Sahibinin Adı:</a:t>
            </a:r>
          </a:p>
          <a:p>
            <a:r>
              <a:rPr lang="tr-TR" sz="1100" dirty="0" smtClean="0"/>
              <a:t>Adresi:</a:t>
            </a:r>
          </a:p>
          <a:p>
            <a:r>
              <a:rPr lang="tr-TR" sz="1100" dirty="0" smtClean="0"/>
              <a:t>Telefon, GSM ve Faks Numarası:</a:t>
            </a:r>
          </a:p>
          <a:p>
            <a:r>
              <a:rPr lang="tr-TR" sz="1100" dirty="0" smtClean="0"/>
              <a:t>e-posta:</a:t>
            </a:r>
          </a:p>
          <a:p>
            <a:r>
              <a:rPr lang="tr-TR" sz="1100" dirty="0" smtClean="0"/>
              <a:t>Projenin Adı:</a:t>
            </a:r>
          </a:p>
          <a:p>
            <a:r>
              <a:rPr lang="tr-TR" sz="1100" dirty="0" smtClean="0"/>
              <a:t>Proje Bedeli:</a:t>
            </a:r>
          </a:p>
          <a:p>
            <a:r>
              <a:rPr lang="tr-TR" sz="1100" dirty="0" smtClean="0"/>
              <a:t>Proje İçin Seçilen Yerin Açık Adresi (İli, İlçesi, Mevkii):</a:t>
            </a:r>
          </a:p>
          <a:p>
            <a:r>
              <a:rPr lang="tr-TR" sz="1100" dirty="0" smtClean="0"/>
              <a:t>Projenin ÇED Yönetmeliği Kapsamındaki Yeri (Sektör, Alt Sektör):</a:t>
            </a:r>
          </a:p>
          <a:p>
            <a:r>
              <a:rPr lang="tr-TR" sz="1100" dirty="0" smtClean="0"/>
              <a:t>Projenin NACE Kodu:</a:t>
            </a:r>
          </a:p>
          <a:p>
            <a:r>
              <a:rPr lang="tr-TR" sz="1100" dirty="0" smtClean="0"/>
              <a:t>Raporu Hazırlayan Çalışma Grubunun /Kuruluşun Adı:</a:t>
            </a:r>
          </a:p>
          <a:p>
            <a:r>
              <a:rPr lang="tr-TR" sz="1100" dirty="0" smtClean="0"/>
              <a:t>Adresi:</a:t>
            </a:r>
          </a:p>
          <a:p>
            <a:r>
              <a:rPr lang="tr-TR" sz="1100" dirty="0" smtClean="0"/>
              <a:t>Telefon ve Faks Numaraları:</a:t>
            </a:r>
          </a:p>
          <a:p>
            <a:r>
              <a:rPr lang="tr-TR" sz="1100" dirty="0" smtClean="0"/>
              <a:t>Proje Tanıtım Dosyasının Sunum Tarihi:</a:t>
            </a:r>
          </a:p>
          <a:p>
            <a:r>
              <a:rPr lang="tr-TR" sz="1100" dirty="0" smtClean="0"/>
              <a:t>İçindekiler listesi:</a:t>
            </a:r>
          </a:p>
          <a:p>
            <a:pPr algn="ctr">
              <a:buNone/>
            </a:pPr>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69</a:t>
            </a:fld>
            <a:endParaRPr lang="tr-TR" dirty="0"/>
          </a:p>
        </p:txBody>
      </p:sp>
    </p:spTree>
    <p:extLst>
      <p:ext uri="{BB962C8B-B14F-4D97-AF65-F5344CB8AC3E}">
        <p14:creationId xmlns:p14="http://schemas.microsoft.com/office/powerpoint/2010/main" xmlns="" val="2084519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ÇED’in temel görevi</a:t>
            </a:r>
            <a:r>
              <a:rPr lang="tr-TR" dirty="0" smtClean="0"/>
              <a:t>;</a:t>
            </a:r>
            <a:endParaRPr lang="tr-TR" dirty="0"/>
          </a:p>
        </p:txBody>
      </p:sp>
      <p:sp>
        <p:nvSpPr>
          <p:cNvPr id="3" name="İçerik Yer Tutucusu 2"/>
          <p:cNvSpPr>
            <a:spLocks noGrp="1"/>
          </p:cNvSpPr>
          <p:nvPr>
            <p:ph idx="1"/>
          </p:nvPr>
        </p:nvSpPr>
        <p:spPr/>
        <p:txBody>
          <a:bodyPr/>
          <a:lstStyle/>
          <a:p>
            <a:pPr marL="0" lvl="0" indent="0">
              <a:spcBef>
                <a:spcPts val="1000"/>
              </a:spcBef>
              <a:spcAft>
                <a:spcPts val="0"/>
              </a:spcAft>
              <a:buClr>
                <a:srgbClr val="A53010"/>
              </a:buClr>
              <a:buSzTx/>
              <a:buNone/>
            </a:pPr>
            <a:r>
              <a:rPr lang="tr-TR" sz="2800" dirty="0" smtClean="0">
                <a:solidFill>
                  <a:prstClr val="black">
                    <a:lumMod val="75000"/>
                    <a:lumOff val="25000"/>
                  </a:prstClr>
                </a:solidFill>
                <a:latin typeface="Century Gothic" panose="020B0502020202020204"/>
              </a:rPr>
              <a:t>Projelerle </a:t>
            </a:r>
            <a:r>
              <a:rPr lang="tr-TR" sz="2800" dirty="0">
                <a:solidFill>
                  <a:prstClr val="black">
                    <a:lumMod val="75000"/>
                    <a:lumOff val="25000"/>
                  </a:prstClr>
                </a:solidFill>
                <a:latin typeface="Century Gothic" panose="020B0502020202020204"/>
              </a:rPr>
              <a:t>ve gelişmelerle ilgili karar vericilerin daha bütünsel, yani karara etkiyecek </a:t>
            </a:r>
            <a:r>
              <a:rPr lang="tr-TR" sz="2800" dirty="0">
                <a:solidFill>
                  <a:srgbClr val="FF0000"/>
                </a:solidFill>
                <a:latin typeface="Century Gothic" panose="020B0502020202020204"/>
              </a:rPr>
              <a:t>birden fazla faktörü</a:t>
            </a:r>
            <a:r>
              <a:rPr lang="tr-TR" sz="2800" dirty="0">
                <a:solidFill>
                  <a:prstClr val="black">
                    <a:lumMod val="75000"/>
                    <a:lumOff val="25000"/>
                  </a:prstClr>
                </a:solidFill>
                <a:latin typeface="Century Gothic" panose="020B0502020202020204"/>
              </a:rPr>
              <a:t> göz önüne alır bir şekilde daha sağlıklı karar vermelerini sağlamak için, onlara projelerden kaynaklanabilecek çevresel etkileri net bir şekilde göstermektir.</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7</a:t>
            </a:fld>
            <a:endParaRPr lang="tr-TR" dirty="0"/>
          </a:p>
        </p:txBody>
      </p:sp>
    </p:spTree>
    <p:extLst>
      <p:ext uri="{BB962C8B-B14F-4D97-AF65-F5344CB8AC3E}">
        <p14:creationId xmlns:p14="http://schemas.microsoft.com/office/powerpoint/2010/main" xmlns="" val="150787113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67835" y="109152"/>
            <a:ext cx="10018713" cy="541638"/>
          </a:xfrm>
        </p:spPr>
        <p:txBody>
          <a:bodyPr>
            <a:normAutofit fontScale="90000"/>
          </a:bodyPr>
          <a:lstStyle/>
          <a:p>
            <a:r>
              <a:rPr lang="tr-TR" dirty="0" smtClean="0"/>
              <a:t>EK - 4</a:t>
            </a:r>
            <a:endParaRPr lang="tr-TR" dirty="0"/>
          </a:p>
        </p:txBody>
      </p:sp>
      <p:sp>
        <p:nvSpPr>
          <p:cNvPr id="3" name="İçerik Yer Tutucusu 2"/>
          <p:cNvSpPr>
            <a:spLocks noGrp="1"/>
          </p:cNvSpPr>
          <p:nvPr>
            <p:ph idx="1"/>
          </p:nvPr>
        </p:nvSpPr>
        <p:spPr>
          <a:xfrm>
            <a:off x="1484310" y="724930"/>
            <a:ext cx="10018713" cy="5857101"/>
          </a:xfrm>
        </p:spPr>
        <p:txBody>
          <a:bodyPr>
            <a:normAutofit/>
          </a:bodyPr>
          <a:lstStyle/>
          <a:p>
            <a:pPr algn="ctr">
              <a:buNone/>
            </a:pPr>
            <a:r>
              <a:rPr lang="tr-TR" sz="1100" b="1" dirty="0" smtClean="0"/>
              <a:t>PROJE TANITIM DOSYASININ HAZIRLANMASINDA ESAS ALINACAK SEÇME ELEME KRİTERLERİ</a:t>
            </a:r>
          </a:p>
          <a:p>
            <a:pPr algn="just">
              <a:buNone/>
            </a:pPr>
            <a:r>
              <a:rPr lang="tr-TR" sz="1100" b="1" dirty="0" smtClean="0"/>
              <a:t>Projenin Teknik Olmayan Özeti :</a:t>
            </a:r>
          </a:p>
          <a:p>
            <a:pPr algn="just">
              <a:buNone/>
            </a:pPr>
            <a:r>
              <a:rPr lang="tr-TR" sz="1100" b="1" dirty="0" smtClean="0"/>
              <a:t>	1.Projenin Özellikleri:</a:t>
            </a:r>
            <a:endParaRPr lang="tr-TR" sz="1100" dirty="0" smtClean="0"/>
          </a:p>
          <a:p>
            <a:pPr algn="just">
              <a:buNone/>
            </a:pPr>
            <a:r>
              <a:rPr lang="tr-TR" sz="1100" dirty="0" smtClean="0"/>
              <a:t>		a) Projenin ve yerin alternatifleri (proje teknolojisinin ve proje alanının seçilme nedenleri),</a:t>
            </a:r>
          </a:p>
          <a:p>
            <a:pPr algn="just">
              <a:buNone/>
            </a:pPr>
            <a:r>
              <a:rPr lang="tr-TR" sz="1100" dirty="0" smtClean="0"/>
              <a:t>		b) Projenin iş akım şeması, kapasitesi, kapladığı alan, teknolojisi, çalışacak personel sayısı,</a:t>
            </a:r>
          </a:p>
          <a:p>
            <a:pPr algn="just">
              <a:buNone/>
            </a:pPr>
            <a:r>
              <a:rPr lang="tr-TR" sz="1100" dirty="0" smtClean="0"/>
              <a:t>		c) Doğal kaynakların kullanımı (arazi kullanımı, su kullanımı, kullanılan enerji türü vb.),</a:t>
            </a:r>
          </a:p>
          <a:p>
            <a:pPr algn="just">
              <a:buNone/>
            </a:pPr>
            <a:r>
              <a:rPr lang="tr-TR" sz="1100" dirty="0" smtClean="0"/>
              <a:t>		ç) Atık miktarı(katı, sıvı, gaz ve benzeri) ve atıkların kimyasal, fiziksel ve biyolojik özellikleri,</a:t>
            </a:r>
          </a:p>
          <a:p>
            <a:pPr algn="just">
              <a:buNone/>
            </a:pPr>
            <a:r>
              <a:rPr lang="tr-TR" sz="1100" dirty="0" smtClean="0"/>
              <a:t>		d) Kullanılan teknoloji ve malzemelerden kaynaklanabilecek kaza riski.</a:t>
            </a:r>
          </a:p>
          <a:p>
            <a:pPr algn="just">
              <a:buNone/>
            </a:pPr>
            <a:r>
              <a:rPr lang="tr-TR" sz="1100" b="1" dirty="0" smtClean="0"/>
              <a:t>	2.Proje Yeri ve Etki Alanının Mevcut Çevresel Özellikleri:</a:t>
            </a:r>
            <a:endParaRPr lang="tr-TR" sz="1100" dirty="0" smtClean="0"/>
          </a:p>
          <a:p>
            <a:pPr algn="just">
              <a:buNone/>
            </a:pPr>
            <a:r>
              <a:rPr lang="tr-TR" sz="1100" dirty="0" smtClean="0"/>
              <a:t>		a) Mevcut arazi kullanımı ve kalitesi (tarım alanı, orman alanı, planlı alan, su yüzeyi ve benzeri),</a:t>
            </a:r>
          </a:p>
          <a:p>
            <a:pPr algn="just">
              <a:buNone/>
            </a:pPr>
            <a:r>
              <a:rPr lang="tr-TR" sz="1100" dirty="0" smtClean="0"/>
              <a:t>		b) Ek-5’deki Duyarlı Yöreler Listesi dikkate alınarak korunması gereken alanlar.</a:t>
            </a:r>
          </a:p>
          <a:p>
            <a:pPr algn="just">
              <a:buNone/>
            </a:pPr>
            <a:r>
              <a:rPr lang="tr-TR" sz="1100" b="1" dirty="0" smtClean="0"/>
              <a:t>	3. Projenin İnşaat ve İşletme Aşamasında Çevresel Etkileri ve Alınacak Önlemler</a:t>
            </a:r>
            <a:endParaRPr lang="tr-TR" sz="1100" dirty="0" smtClean="0"/>
          </a:p>
          <a:p>
            <a:pPr algn="just">
              <a:buNone/>
            </a:pPr>
            <a:r>
              <a:rPr lang="tr-TR" sz="1100" b="1" dirty="0" smtClean="0"/>
              <a:t>	Notlar ve Kaynaklar:</a:t>
            </a:r>
            <a:endParaRPr lang="tr-TR" sz="1100" dirty="0" smtClean="0"/>
          </a:p>
          <a:p>
            <a:pPr algn="just">
              <a:buNone/>
            </a:pPr>
            <a:r>
              <a:rPr lang="tr-TR" sz="1100" b="1" dirty="0" smtClean="0"/>
              <a:t>	Ekler:</a:t>
            </a:r>
            <a:endParaRPr lang="tr-TR" sz="1100" dirty="0" smtClean="0"/>
          </a:p>
          <a:p>
            <a:pPr algn="just">
              <a:buNone/>
            </a:pPr>
            <a:r>
              <a:rPr lang="tr-TR" sz="1100" dirty="0" smtClean="0"/>
              <a:t>		1- Proje için seçilen yerin koordinatları</a:t>
            </a:r>
          </a:p>
          <a:p>
            <a:pPr algn="just">
              <a:buNone/>
            </a:pPr>
            <a:r>
              <a:rPr lang="tr-TR" sz="1100" dirty="0" smtClean="0"/>
              <a:t>		2-Proje alanı ve yakın çevresinin mevcut arazi kullanımını değerlendirmek için; yerleşim alanlarının, ulaşım ağlarının, enerji nakil hatlarının, mevcut tesislerin ve      Ek-5’de yer alan Duyarlı Yöreler Listesinde belirtilen diğer alanların (proje alanı ve yakın çevresinde bulunması halinde) yerlerine ilişkin verileri gösterir bilgiler 1/25000 ölçekli hâlihazır harita (çevre düzeni planı, nazım, uygulama imar planı, vaziyet planı veya plan değişikliği teklifleri, topografik harita) üzerine işlenerek kısaca açıklanması, jeoloji haritası ve depremsellik.</a:t>
            </a:r>
          </a:p>
          <a:p>
            <a:pPr algn="just">
              <a:buNone/>
            </a:pPr>
            <a:endParaRPr lang="tr-TR" sz="1100" b="1" dirty="0" smtClean="0"/>
          </a:p>
          <a:p>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70</a:t>
            </a:fld>
            <a:endParaRPr lang="tr-TR" dirty="0"/>
          </a:p>
        </p:txBody>
      </p:sp>
    </p:spTree>
    <p:extLst>
      <p:ext uri="{BB962C8B-B14F-4D97-AF65-F5344CB8AC3E}">
        <p14:creationId xmlns:p14="http://schemas.microsoft.com/office/powerpoint/2010/main" xmlns="" val="210224981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0787" y="117389"/>
            <a:ext cx="10018713" cy="483973"/>
          </a:xfrm>
        </p:spPr>
        <p:txBody>
          <a:bodyPr>
            <a:normAutofit fontScale="90000"/>
          </a:bodyPr>
          <a:lstStyle/>
          <a:p>
            <a:r>
              <a:rPr lang="tr-TR" dirty="0" smtClean="0"/>
              <a:t>EK - 5</a:t>
            </a:r>
            <a:endParaRPr lang="tr-TR" dirty="0"/>
          </a:p>
        </p:txBody>
      </p:sp>
      <p:sp>
        <p:nvSpPr>
          <p:cNvPr id="3" name="İçerik Yer Tutucusu 2"/>
          <p:cNvSpPr>
            <a:spLocks noGrp="1"/>
          </p:cNvSpPr>
          <p:nvPr>
            <p:ph idx="1"/>
          </p:nvPr>
        </p:nvSpPr>
        <p:spPr>
          <a:xfrm>
            <a:off x="1509024" y="766120"/>
            <a:ext cx="10018713" cy="4423717"/>
          </a:xfrm>
        </p:spPr>
        <p:txBody>
          <a:bodyPr>
            <a:normAutofit/>
          </a:bodyPr>
          <a:lstStyle/>
          <a:p>
            <a:pPr algn="ctr">
              <a:buNone/>
            </a:pPr>
            <a:r>
              <a:rPr lang="tr-TR" b="1" dirty="0" smtClean="0"/>
              <a:t>DUYARLI YÖRELER</a:t>
            </a:r>
          </a:p>
          <a:p>
            <a:pPr algn="just">
              <a:buNone/>
            </a:pPr>
            <a:endParaRPr lang="tr-TR" b="1" dirty="0" smtClean="0"/>
          </a:p>
          <a:p>
            <a:pPr algn="just">
              <a:buNone/>
            </a:pPr>
            <a:endParaRPr lang="tr-TR" b="1" dirty="0" smtClean="0"/>
          </a:p>
          <a:p>
            <a:pPr algn="just">
              <a:buNone/>
            </a:pPr>
            <a:r>
              <a:rPr lang="tr-TR" dirty="0" smtClean="0"/>
              <a:t>	Bu Yönetmelik kapsamında bulunan projelere ilişkin yapılacak çalışmalar sırasında başvurulması gereken mevzuatın dökümü aşağıda yer almaktadır. Mevzuatta olabilecek değişiklikler bu bölümün ayrılmaz bir parçasıdır.</a:t>
            </a:r>
            <a:endParaRPr lang="tr-TR" b="1"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71</a:t>
            </a:fld>
            <a:endParaRPr lang="tr-TR" dirty="0"/>
          </a:p>
        </p:txBody>
      </p:sp>
    </p:spTree>
    <p:extLst>
      <p:ext uri="{BB962C8B-B14F-4D97-AF65-F5344CB8AC3E}">
        <p14:creationId xmlns:p14="http://schemas.microsoft.com/office/powerpoint/2010/main" xmlns="" val="172352336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66689" y="0"/>
            <a:ext cx="10018713" cy="689919"/>
          </a:xfrm>
        </p:spPr>
        <p:txBody>
          <a:bodyPr>
            <a:normAutofit fontScale="90000"/>
          </a:bodyPr>
          <a:lstStyle/>
          <a:p>
            <a:r>
              <a:rPr lang="tr-TR" dirty="0" smtClean="0"/>
              <a:t>EK - 5</a:t>
            </a:r>
            <a:endParaRPr lang="tr-TR" dirty="0"/>
          </a:p>
        </p:txBody>
      </p:sp>
      <p:sp>
        <p:nvSpPr>
          <p:cNvPr id="3" name="İçerik Yer Tutucusu 2"/>
          <p:cNvSpPr>
            <a:spLocks noGrp="1"/>
          </p:cNvSpPr>
          <p:nvPr>
            <p:ph idx="1"/>
          </p:nvPr>
        </p:nvSpPr>
        <p:spPr>
          <a:xfrm>
            <a:off x="1484310" y="741405"/>
            <a:ext cx="10018713" cy="6116595"/>
          </a:xfrm>
        </p:spPr>
        <p:txBody>
          <a:bodyPr>
            <a:normAutofit/>
          </a:bodyPr>
          <a:lstStyle/>
          <a:p>
            <a:pPr algn="ctr">
              <a:buNone/>
            </a:pPr>
            <a:r>
              <a:rPr lang="tr-TR" sz="1600" b="1" dirty="0" smtClean="0"/>
              <a:t>DUYARLI YÖRELER</a:t>
            </a:r>
            <a:endParaRPr lang="tr-TR" sz="1200" b="1" dirty="0" smtClean="0"/>
          </a:p>
          <a:p>
            <a:pPr>
              <a:buNone/>
            </a:pPr>
            <a:r>
              <a:rPr lang="tr-TR" sz="1200" b="1" dirty="0" smtClean="0"/>
              <a:t> 1.Ülkemiz mevzuatı uyarınca korunması gerekli alanlar</a:t>
            </a:r>
            <a:endParaRPr lang="tr-TR" sz="1200" dirty="0" smtClean="0"/>
          </a:p>
          <a:p>
            <a:pPr>
              <a:buNone/>
            </a:pPr>
            <a:r>
              <a:rPr lang="tr-TR" sz="1200" dirty="0" smtClean="0"/>
              <a:t>	a) Milli Parklar Kanunu’nun 2 nci maddesinde tanımlanan ve bu Kanunun 3 üncü maddesi uyarınca belirlenen "Milli Parklar", "Tabiat Parkları", "Tabiat Anıtları" ve "Tabiat Koruma Alanları",</a:t>
            </a:r>
          </a:p>
          <a:p>
            <a:pPr>
              <a:buNone/>
            </a:pPr>
            <a:r>
              <a:rPr lang="tr-TR" sz="1200" dirty="0" smtClean="0"/>
              <a:t>	b) Kara Avcılığı Kanunu uyarınca belirlenen "Yaban Hayatı Koruma Sahaları, Yaban Hayatı Geliştirme Sahaları ve Yaban Hayvanı Yerleştirme Alanları",</a:t>
            </a:r>
          </a:p>
          <a:p>
            <a:pPr>
              <a:buNone/>
            </a:pPr>
            <a:r>
              <a:rPr lang="tr-TR" sz="1200" dirty="0" smtClean="0"/>
              <a:t>	c) Kültür ve Tabiat Varlıklarını Koruma Kanunu’nun 3 üncü maddesinin birinci fıkrasının "Tanımlar" başlıklı (a) bendinin 1 inci, 2 nci, 3 üncü ve 5 inci alt bentlerinde "Kültür Varlıkları", "Tabiat Varlıkları", "Sit" ve "Koruma Alanı" olarak tanımlanan ve aynı Kanun ile 17/6/1987 tarihli ve 3386 sayılı Kanunun (2863 sayılı Kültür ve Tabiat Varlıklarını Koruma Kanunu’nun Bazı Maddelerinin Değiştirilmesi ve Bu Kanuna Bazı Maddelerin Eklenmesi Hakkında Kanun) ilgili maddeleri uyarınca tespiti ve tescili yapılan alanlar,</a:t>
            </a:r>
          </a:p>
          <a:p>
            <a:pPr>
              <a:buNone/>
            </a:pPr>
            <a:r>
              <a:rPr lang="tr-TR" sz="1200" dirty="0" smtClean="0"/>
              <a:t>	ç) Su Ürünleri Kanunu kapsamında olan Su Ürünleri İstihsal ve Üreme Sahaları,</a:t>
            </a:r>
          </a:p>
          <a:p>
            <a:pPr>
              <a:buNone/>
            </a:pPr>
            <a:r>
              <a:rPr lang="tr-TR" sz="1200" dirty="0" smtClean="0"/>
              <a:t>	d) Su Kirliliği Kontrol Yönetmeliği’nin 17 nci, 18 inci, 19 uncu ve 20 nci maddelerinde tanımlanan alanlar,</a:t>
            </a:r>
          </a:p>
          <a:p>
            <a:pPr>
              <a:buNone/>
            </a:pPr>
            <a:r>
              <a:rPr lang="tr-TR" sz="1200" dirty="0" smtClean="0"/>
              <a:t>	e) Hava Kalitesi Değerlendirme ve Yönetimi Yönetmeliği’nde tanımlanan alanlar</a:t>
            </a:r>
          </a:p>
          <a:p>
            <a:pPr>
              <a:buNone/>
            </a:pPr>
            <a:r>
              <a:rPr lang="tr-TR" sz="1200" dirty="0" smtClean="0"/>
              <a:t>	f) Çevre Kanunu’nun 9 uncu maddesi uyarınca Bakanlar Kurulu tarafından "Özel Çevre Koruma Bölgeleri" olarak tespit ve ilan edilen alanlar,</a:t>
            </a:r>
          </a:p>
          <a:p>
            <a:pPr>
              <a:buNone/>
            </a:pPr>
            <a:r>
              <a:rPr lang="tr-TR" sz="1200" dirty="0" smtClean="0"/>
              <a:t>	g) Boğaziçi Kanunu’na göre koruma altına alınan alanlar,</a:t>
            </a:r>
          </a:p>
          <a:p>
            <a:pPr>
              <a:buNone/>
            </a:pPr>
            <a:r>
              <a:rPr lang="tr-TR" sz="1200" dirty="0" smtClean="0"/>
              <a:t>	ğ) Orman Kanunu uyarınca orman alanı sayılan yerler,</a:t>
            </a:r>
          </a:p>
          <a:p>
            <a:pPr>
              <a:buNone/>
            </a:pPr>
            <a:r>
              <a:rPr lang="tr-TR" sz="1200" dirty="0" smtClean="0"/>
              <a:t>	h) Kıyı Kanunu gereğince yapı yasağı getirilen alanlar,</a:t>
            </a:r>
          </a:p>
          <a:p>
            <a:pPr>
              <a:buNone/>
            </a:pPr>
            <a:r>
              <a:rPr lang="tr-TR" sz="1200" dirty="0" smtClean="0"/>
              <a:t>	ı) Zeytinciliğin Islahı ve Yabanilerinin Aşılattırılması Hakkında Kanunda belirtilen alanlar,</a:t>
            </a:r>
          </a:p>
          <a:p>
            <a:pPr>
              <a:buNone/>
            </a:pPr>
            <a:r>
              <a:rPr lang="tr-TR" sz="1200" dirty="0" smtClean="0"/>
              <a:t>	i) Mera Kanununda belirtilen alanlar,</a:t>
            </a:r>
          </a:p>
          <a:p>
            <a:pPr>
              <a:buNone/>
            </a:pPr>
            <a:r>
              <a:rPr lang="tr-TR" sz="1200" dirty="0" smtClean="0"/>
              <a:t>	j) Sulak Alanların Korunması Yönetmeliği’nde belirtilen alanlar.</a:t>
            </a:r>
          </a:p>
          <a:p>
            <a:pPr algn="just">
              <a:buNone/>
            </a:pPr>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72</a:t>
            </a:fld>
            <a:endParaRPr lang="tr-TR" dirty="0"/>
          </a:p>
        </p:txBody>
      </p:sp>
    </p:spTree>
    <p:extLst>
      <p:ext uri="{BB962C8B-B14F-4D97-AF65-F5344CB8AC3E}">
        <p14:creationId xmlns:p14="http://schemas.microsoft.com/office/powerpoint/2010/main" xmlns="" val="291285764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92549" y="100915"/>
            <a:ext cx="10018713" cy="673442"/>
          </a:xfrm>
        </p:spPr>
        <p:txBody>
          <a:bodyPr>
            <a:normAutofit fontScale="90000"/>
          </a:bodyPr>
          <a:lstStyle/>
          <a:p>
            <a:r>
              <a:rPr lang="tr-TR" dirty="0" smtClean="0"/>
              <a:t>EK - 5</a:t>
            </a:r>
            <a:endParaRPr lang="tr-TR" dirty="0"/>
          </a:p>
        </p:txBody>
      </p:sp>
      <p:sp>
        <p:nvSpPr>
          <p:cNvPr id="3" name="İçerik Yer Tutucusu 2"/>
          <p:cNvSpPr>
            <a:spLocks noGrp="1"/>
          </p:cNvSpPr>
          <p:nvPr>
            <p:ph idx="1"/>
          </p:nvPr>
        </p:nvSpPr>
        <p:spPr>
          <a:xfrm>
            <a:off x="1484310" y="757881"/>
            <a:ext cx="10018713" cy="5577016"/>
          </a:xfrm>
        </p:spPr>
        <p:txBody>
          <a:bodyPr>
            <a:normAutofit/>
          </a:bodyPr>
          <a:lstStyle/>
          <a:p>
            <a:pPr algn="ctr">
              <a:buNone/>
            </a:pPr>
            <a:r>
              <a:rPr lang="tr-TR" sz="1600" b="1" dirty="0" smtClean="0"/>
              <a:t>DUYARLI YÖRELER</a:t>
            </a:r>
          </a:p>
          <a:p>
            <a:pPr algn="ctr">
              <a:buNone/>
            </a:pPr>
            <a:endParaRPr lang="tr-TR" sz="1200" b="1" dirty="0" smtClean="0"/>
          </a:p>
          <a:p>
            <a:pPr>
              <a:buNone/>
            </a:pPr>
            <a:r>
              <a:rPr lang="tr-TR" sz="1400" b="1" dirty="0" smtClean="0"/>
              <a:t>2.Ülkemizin taraf olduğu uluslararası sözleşmeler uyarınca korunması gerekli alanlar</a:t>
            </a:r>
          </a:p>
          <a:p>
            <a:pPr>
              <a:buNone/>
            </a:pPr>
            <a:endParaRPr lang="tr-TR" sz="1400" dirty="0" smtClean="0"/>
          </a:p>
          <a:p>
            <a:pPr>
              <a:buNone/>
            </a:pPr>
            <a:r>
              <a:rPr lang="tr-TR" sz="1400" dirty="0" smtClean="0"/>
              <a:t>	a) "Avrupa’nın Yaban Hayatı ve Yaşama Ortamlarını Koruma Sözleşmesi" (BERN Sözleşmesi) uyarınca koruma altına alınmış alanlardan "Önemli Deniz Kaplumbağası Üreme Alanları"nda belirtilen I. ve II. Koruma Bölgeleri, "Akdeniz Foku Yaşama ve Üreme Alanları",</a:t>
            </a:r>
          </a:p>
          <a:p>
            <a:pPr>
              <a:buNone/>
            </a:pPr>
            <a:r>
              <a:rPr lang="tr-TR" sz="1400" dirty="0" smtClean="0"/>
              <a:t>	b) "Akdeniz’in Kirlenmeye Karşı Korunması Sözleşmesi" (Barcelona Sözleşmesi) uyarınca korumaya alınan alanlar,</a:t>
            </a:r>
          </a:p>
          <a:p>
            <a:pPr>
              <a:buNone/>
            </a:pPr>
            <a:r>
              <a:rPr lang="tr-TR" sz="1400" dirty="0" smtClean="0"/>
              <a:t>		1) "Akdeniz’de Özel Koruma Alanlarının Korunmasına Ait Protokol" gereği ülkemizde "Özel Koruma Alanı" olarak belirlenmiş alanlar,</a:t>
            </a:r>
          </a:p>
          <a:p>
            <a:pPr>
              <a:buNone/>
            </a:pPr>
            <a:r>
              <a:rPr lang="tr-TR" sz="1400" dirty="0" smtClean="0"/>
              <a:t>		2) Cenova Bildirgesi gereği seçilmiş Birleşmiş Milletler Çevre Programı tarafından yayımlanmış olan "Akdeniz’de Ortak Öneme Sahip 100 Kıyısal Tarihi Sit" listesinde yer alan alanlar,</a:t>
            </a:r>
          </a:p>
          <a:p>
            <a:pPr>
              <a:buNone/>
            </a:pPr>
            <a:r>
              <a:rPr lang="tr-TR" sz="1400" dirty="0" smtClean="0"/>
              <a:t>		3) Cenova Deklerasyonu’nun 17 nci maddesinde yer alan "Akdeniz’e Has Nesli Tehlikede Olan Deniz Türlerinin" yaşama ve beslenme ortamı olan kıyısal alanlar,</a:t>
            </a:r>
          </a:p>
          <a:p>
            <a:pPr>
              <a:buNone/>
            </a:pPr>
            <a:r>
              <a:rPr lang="tr-TR" sz="1400" dirty="0" smtClean="0"/>
              <a:t>	c) "Dünya Kültür ve Tabiat Mirasının Korunması Sözleşmesi"nin 1 inci ve 2 nci maddeleri gereğince Kültür Bakanlığı tarafından koruma altına alınan "Kültürel Miras" ve "Doğal Miras" statüsü verilen kültürel, tarihi ve doğal alanlar,</a:t>
            </a:r>
          </a:p>
          <a:p>
            <a:pPr>
              <a:buNone/>
            </a:pPr>
            <a:r>
              <a:rPr lang="tr-TR" sz="1400" dirty="0" smtClean="0"/>
              <a:t>	ç) "Özellikle Su Kuşları Yaşama Ortamı Olarak Uluslararası Öneme Sahip Sulak Alanların Korunması Sözleşmesi" (RAMSAR Sözleşmesi) uyarınca koruma altına alınmış alanlar,</a:t>
            </a:r>
          </a:p>
          <a:p>
            <a:pPr>
              <a:buNone/>
            </a:pPr>
            <a:r>
              <a:rPr lang="tr-TR" sz="1400" dirty="0" smtClean="0"/>
              <a:t>	d) Avrupa Peyzaj Sözleşmesi.</a:t>
            </a:r>
          </a:p>
          <a:p>
            <a:pPr algn="just">
              <a:buNone/>
            </a:pPr>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73</a:t>
            </a:fld>
            <a:endParaRPr lang="tr-TR" dirty="0"/>
          </a:p>
        </p:txBody>
      </p:sp>
    </p:spTree>
    <p:extLst>
      <p:ext uri="{BB962C8B-B14F-4D97-AF65-F5344CB8AC3E}">
        <p14:creationId xmlns:p14="http://schemas.microsoft.com/office/powerpoint/2010/main" xmlns="" val="415327788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4884" y="117389"/>
            <a:ext cx="10018713" cy="681681"/>
          </a:xfrm>
        </p:spPr>
        <p:txBody>
          <a:bodyPr>
            <a:normAutofit fontScale="90000"/>
          </a:bodyPr>
          <a:lstStyle/>
          <a:p>
            <a:r>
              <a:rPr lang="tr-TR" dirty="0" smtClean="0"/>
              <a:t>EK - 5</a:t>
            </a:r>
            <a:endParaRPr lang="tr-TR" dirty="0"/>
          </a:p>
        </p:txBody>
      </p:sp>
      <p:sp>
        <p:nvSpPr>
          <p:cNvPr id="3" name="İçerik Yer Tutucusu 2"/>
          <p:cNvSpPr>
            <a:spLocks noGrp="1"/>
          </p:cNvSpPr>
          <p:nvPr>
            <p:ph idx="1"/>
          </p:nvPr>
        </p:nvSpPr>
        <p:spPr>
          <a:xfrm>
            <a:off x="1416908" y="939115"/>
            <a:ext cx="10086115" cy="5115696"/>
          </a:xfrm>
        </p:spPr>
        <p:txBody>
          <a:bodyPr>
            <a:normAutofit/>
          </a:bodyPr>
          <a:lstStyle/>
          <a:p>
            <a:pPr algn="ctr">
              <a:buNone/>
            </a:pPr>
            <a:r>
              <a:rPr lang="tr-TR" sz="1600" b="1" dirty="0" smtClean="0"/>
              <a:t>DUYARLI YÖRELER</a:t>
            </a:r>
          </a:p>
          <a:p>
            <a:pPr algn="ctr">
              <a:buNone/>
            </a:pPr>
            <a:endParaRPr lang="tr-TR" sz="1600" b="1" dirty="0" smtClean="0"/>
          </a:p>
          <a:p>
            <a:pPr algn="just">
              <a:buNone/>
            </a:pPr>
            <a:endParaRPr lang="tr-TR" sz="2000" b="1" dirty="0" smtClean="0"/>
          </a:p>
          <a:p>
            <a:pPr algn="just">
              <a:buNone/>
            </a:pPr>
            <a:r>
              <a:rPr lang="tr-TR" sz="1400" b="1" dirty="0" smtClean="0"/>
              <a:t>3. Korunması gereken alanlar</a:t>
            </a:r>
          </a:p>
          <a:p>
            <a:pPr algn="just">
              <a:buNone/>
            </a:pPr>
            <a:endParaRPr lang="tr-TR" sz="1400" dirty="0" smtClean="0"/>
          </a:p>
          <a:p>
            <a:pPr algn="just">
              <a:buNone/>
            </a:pPr>
            <a:r>
              <a:rPr lang="tr-TR" sz="1400" dirty="0" smtClean="0"/>
              <a:t>	a) Onaylı Çevre Düzeni Planlarında, mevcut özellikleri korunacak alan olarak tespit edilen ve yapılaşma yasağı getirilen alanlar (Tabii karakteri korunacak alan, biogenetik rezerv alanları, jeotermal alanlar ve benzeri),</a:t>
            </a:r>
          </a:p>
          <a:p>
            <a:pPr algn="just">
              <a:buNone/>
            </a:pPr>
            <a:r>
              <a:rPr lang="tr-TR" sz="1400" dirty="0" smtClean="0"/>
              <a:t>	b) Tarım Alanları: Tarımsal kalkınma alanları, sulanan, sulanması mümkün ve arazi kullanma kabiliyet sınıfları I, II, III ve IV olan alanlar, yağışa bağlı tarımda kullanılan I. ve II. sınıf ile, özel mahsul plantasyon alanlarının tamamı,</a:t>
            </a:r>
          </a:p>
          <a:p>
            <a:pPr algn="just">
              <a:buNone/>
            </a:pPr>
            <a:r>
              <a:rPr lang="tr-TR" sz="1400" dirty="0" smtClean="0"/>
              <a:t>	c) Sulak Alanlar: Doğal veya yapay, devamlı veya geçici, suların durgun veya akıntılı, tatlı, acı veya tuzlu, denizlerin gel-git hareketinin çekilme devresinde 6 metreyi geçmeyen derinlikleri kapsayan, başta su kuşları olmak üzere canlıların yaşama ortamı olarak önem taşıyan bütün sular, bataklık sazlık ve turbiyeler ile bu alanların kıyı kenar çizgisinden itibaren kara tarafına doğru ekolojik açıdan sulak alan kalan yerler,</a:t>
            </a:r>
          </a:p>
          <a:p>
            <a:pPr algn="just">
              <a:buNone/>
            </a:pPr>
            <a:r>
              <a:rPr lang="tr-TR" sz="1400" dirty="0" smtClean="0"/>
              <a:t>	ç) Göller, akarsular, yeraltı suyu işletme sahaları,</a:t>
            </a:r>
          </a:p>
          <a:p>
            <a:pPr algn="just">
              <a:buNone/>
            </a:pPr>
            <a:r>
              <a:rPr lang="tr-TR" sz="1400" dirty="0" smtClean="0"/>
              <a:t>	d) Bilimsel araştırmalar için önem arz eden ve/veya nesli tehlikeye düşmüş veya düşebilir türler ve ülkemiz için endemik olan türlerin yaşama ortamı olan alanlar, biyosfer rezervi, biyotoplar, biyogenetik rezerv alanları, benzersiz özelliklerdeki jeolojik ve jeomorfolojik oluşumların bulunduğu alanlar.</a:t>
            </a:r>
          </a:p>
          <a:p>
            <a:pPr algn="just">
              <a:buNone/>
            </a:pPr>
            <a:endParaRPr lang="tr-TR" sz="1100" b="1" dirty="0" smtClean="0"/>
          </a:p>
          <a:p>
            <a:endParaRPr lang="tr-TR" sz="11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74</a:t>
            </a:fld>
            <a:endParaRPr lang="tr-TR" dirty="0"/>
          </a:p>
        </p:txBody>
      </p:sp>
    </p:spTree>
    <p:extLst>
      <p:ext uri="{BB962C8B-B14F-4D97-AF65-F5344CB8AC3E}">
        <p14:creationId xmlns:p14="http://schemas.microsoft.com/office/powerpoint/2010/main" xmlns="" val="48012507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76073" y="125628"/>
            <a:ext cx="10018713" cy="624015"/>
          </a:xfrm>
        </p:spPr>
        <p:txBody>
          <a:bodyPr>
            <a:normAutofit/>
          </a:bodyPr>
          <a:lstStyle/>
          <a:p>
            <a:r>
              <a:rPr lang="tr-TR" sz="2800" dirty="0" smtClean="0"/>
              <a:t>ÇED ÇALIŞMASININ ÇERÇEVESİ VE AŞAMALARI</a:t>
            </a:r>
            <a:endParaRPr lang="tr-TR" sz="2800" dirty="0"/>
          </a:p>
        </p:txBody>
      </p:sp>
      <p:sp>
        <p:nvSpPr>
          <p:cNvPr id="3" name="İçerik Yer Tutucusu 2"/>
          <p:cNvSpPr>
            <a:spLocks noGrp="1"/>
          </p:cNvSpPr>
          <p:nvPr>
            <p:ph idx="1"/>
          </p:nvPr>
        </p:nvSpPr>
        <p:spPr>
          <a:xfrm>
            <a:off x="1222872" y="749643"/>
            <a:ext cx="10280151" cy="5764501"/>
          </a:xfrm>
        </p:spPr>
        <p:txBody>
          <a:bodyPr>
            <a:normAutofit/>
          </a:bodyPr>
          <a:lstStyle/>
          <a:p>
            <a:pPr marL="342900" indent="-342900">
              <a:buNone/>
            </a:pPr>
            <a:r>
              <a:rPr lang="tr-TR" b="1" dirty="0" smtClean="0">
                <a:solidFill>
                  <a:schemeClr val="accent1"/>
                </a:solidFill>
              </a:rPr>
              <a:t>1. </a:t>
            </a:r>
            <a:r>
              <a:rPr lang="tr-TR" b="1" dirty="0" smtClean="0"/>
              <a:t>ÇED AŞAMALARI</a:t>
            </a:r>
          </a:p>
          <a:p>
            <a:pPr marL="342900" indent="-342900" algn="just">
              <a:buNone/>
            </a:pPr>
            <a:r>
              <a:rPr lang="tr-TR" dirty="0" smtClean="0"/>
              <a:t>Planlanan bir faaliyetin çevresel etkilerinin değerlendirilebilmesi için yapılacak olan çalışmaların;</a:t>
            </a:r>
          </a:p>
          <a:p>
            <a:pPr lvl="1" algn="just">
              <a:buFont typeface="Arial" panose="020B0604020202020204" pitchFamily="34" charset="0"/>
              <a:buChar char="•"/>
            </a:pPr>
            <a:r>
              <a:rPr lang="tr-TR" sz="2200" dirty="0" smtClean="0"/>
              <a:t> Sistematik, </a:t>
            </a:r>
          </a:p>
          <a:p>
            <a:pPr lvl="1" algn="just">
              <a:buFont typeface="Arial" panose="020B0604020202020204" pitchFamily="34" charset="0"/>
              <a:buChar char="•"/>
            </a:pPr>
            <a:r>
              <a:rPr lang="tr-TR" sz="2200" dirty="0" smtClean="0"/>
              <a:t>Objektif  ve </a:t>
            </a:r>
          </a:p>
          <a:p>
            <a:pPr lvl="1" algn="just">
              <a:buFont typeface="Arial" panose="020B0604020202020204" pitchFamily="34" charset="0"/>
              <a:buChar char="•"/>
            </a:pPr>
            <a:r>
              <a:rPr lang="tr-TR" sz="2200" dirty="0" smtClean="0"/>
              <a:t>Disiplinler arası </a:t>
            </a:r>
            <a:r>
              <a:rPr lang="tr-TR" dirty="0" smtClean="0"/>
              <a:t>özellikler taşıması gereklidir. </a:t>
            </a:r>
          </a:p>
          <a:p>
            <a:pPr marL="342900" indent="-342900" algn="just">
              <a:buNone/>
            </a:pPr>
            <a:r>
              <a:rPr lang="tr-TR" dirty="0" smtClean="0"/>
              <a:t>Çalışmaların </a:t>
            </a:r>
            <a:r>
              <a:rPr lang="tr-TR" b="1" dirty="0" smtClean="0"/>
              <a:t>sistematik</a:t>
            </a:r>
            <a:r>
              <a:rPr lang="tr-TR" dirty="0" smtClean="0"/>
              <a:t> olması koşulu, çevrenin </a:t>
            </a:r>
            <a:r>
              <a:rPr lang="tr-TR" dirty="0" smtClean="0">
                <a:solidFill>
                  <a:srgbClr val="FF0000"/>
                </a:solidFill>
              </a:rPr>
              <a:t>fiziksel, biyolojik, kültürel ve sosyo-ekonomik bileşenlerine </a:t>
            </a:r>
            <a:r>
              <a:rPr lang="tr-TR" b="1" dirty="0" smtClean="0"/>
              <a:t>muhtemel etkilerin </a:t>
            </a:r>
            <a:r>
              <a:rPr lang="tr-TR" dirty="0" smtClean="0"/>
              <a:t>eksiksiz düzenli ve bilimsel titizlikle belirlenmesini sağlar.</a:t>
            </a:r>
          </a:p>
          <a:p>
            <a:pPr marL="342900" indent="-342900" algn="just">
              <a:buNone/>
            </a:pPr>
            <a:r>
              <a:rPr lang="tr-TR" b="1" dirty="0" smtClean="0"/>
              <a:t>Objektif</a:t>
            </a:r>
            <a:r>
              <a:rPr lang="tr-TR" dirty="0" smtClean="0"/>
              <a:t> olma özelliği, en başta yenilenebilirlik öğesini içerir. İki ayrı grup birbirinden bağımsız olarak ve aynı bilgi bazından hareketle, birbirine yakın, kıyaslanabilir ve yinelenebilir sonuçlar elde edebilmelidir.</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75</a:t>
            </a:fld>
            <a:endParaRPr lang="tr-TR" dirty="0"/>
          </a:p>
        </p:txBody>
      </p:sp>
    </p:spTree>
    <p:extLst>
      <p:ext uri="{BB962C8B-B14F-4D97-AF65-F5344CB8AC3E}">
        <p14:creationId xmlns:p14="http://schemas.microsoft.com/office/powerpoint/2010/main" xmlns="" val="187418522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378941"/>
            <a:ext cx="10018713" cy="5906529"/>
          </a:xfrm>
        </p:spPr>
        <p:txBody>
          <a:bodyPr/>
          <a:lstStyle/>
          <a:p>
            <a:pPr algn="just">
              <a:buNone/>
            </a:pPr>
            <a:r>
              <a:rPr lang="tr-TR" sz="2200" dirty="0" smtClean="0"/>
              <a:t>Bir ÇED çalışması aşağıdaki adımlardan oluşur :</a:t>
            </a:r>
          </a:p>
          <a:p>
            <a:pPr algn="just">
              <a:buNone/>
            </a:pPr>
            <a:endParaRPr lang="tr-TR" sz="2200" dirty="0" smtClean="0"/>
          </a:p>
          <a:p>
            <a:pPr algn="just">
              <a:buFont typeface="Wingdings" pitchFamily="2" charset="2"/>
              <a:buChar char="§"/>
            </a:pPr>
            <a:r>
              <a:rPr lang="tr-TR" sz="2200" dirty="0" smtClean="0"/>
              <a:t>Hazırlık çalışmaları ve problemin tanımı,</a:t>
            </a:r>
          </a:p>
          <a:p>
            <a:pPr algn="just">
              <a:buFont typeface="Wingdings" pitchFamily="2" charset="2"/>
              <a:buChar char="§"/>
            </a:pPr>
            <a:r>
              <a:rPr lang="tr-TR" sz="2200" dirty="0" smtClean="0"/>
              <a:t>Eleme,</a:t>
            </a:r>
          </a:p>
          <a:p>
            <a:pPr algn="just">
              <a:buFont typeface="Wingdings" pitchFamily="2" charset="2"/>
              <a:buChar char="§"/>
            </a:pPr>
            <a:r>
              <a:rPr lang="tr-TR" sz="2200" dirty="0" smtClean="0"/>
              <a:t>Kapsam ve etkilerin belirlenmesi ,</a:t>
            </a:r>
          </a:p>
          <a:p>
            <a:pPr algn="just">
              <a:buFont typeface="Wingdings" pitchFamily="2" charset="2"/>
              <a:buChar char="§"/>
            </a:pPr>
            <a:r>
              <a:rPr lang="tr-TR" sz="2200" dirty="0" smtClean="0"/>
              <a:t>Çevrenin mevcut durumunun belirlenmesi ,</a:t>
            </a:r>
          </a:p>
          <a:p>
            <a:pPr algn="just">
              <a:buFont typeface="Wingdings" pitchFamily="2" charset="2"/>
              <a:buChar char="§"/>
            </a:pPr>
            <a:r>
              <a:rPr lang="tr-TR" sz="2200" dirty="0" smtClean="0"/>
              <a:t>Çevresel etkilerin niceliksel kestirimi ve değerlendirilmesi ,</a:t>
            </a:r>
          </a:p>
          <a:p>
            <a:pPr algn="just">
              <a:buFont typeface="Wingdings" pitchFamily="2" charset="2"/>
              <a:buChar char="§"/>
            </a:pPr>
            <a:r>
              <a:rPr lang="tr-TR" sz="2200" dirty="0" smtClean="0"/>
              <a:t>Gerekli çevre koruma önlemlerinin belirlenmesi , </a:t>
            </a:r>
          </a:p>
          <a:p>
            <a:pPr algn="just">
              <a:buFont typeface="Wingdings" pitchFamily="2" charset="2"/>
              <a:buChar char="§"/>
            </a:pPr>
            <a:r>
              <a:rPr lang="tr-TR" sz="2200" dirty="0" smtClean="0"/>
              <a:t>Proje alternatiflerinin değerlendirilmesi ve önerilerin hazırlanması ,</a:t>
            </a:r>
          </a:p>
          <a:p>
            <a:pPr algn="just">
              <a:buFont typeface="Wingdings" pitchFamily="2" charset="2"/>
              <a:buChar char="§"/>
            </a:pPr>
            <a:r>
              <a:rPr lang="tr-TR" sz="2200" dirty="0" smtClean="0"/>
              <a:t>Çevresel etki değerlendirme raporunun hazırlanması ,</a:t>
            </a:r>
          </a:p>
          <a:p>
            <a:pPr algn="just">
              <a:buFont typeface="Wingdings" pitchFamily="2" charset="2"/>
              <a:buChar char="§"/>
            </a:pPr>
            <a:r>
              <a:rPr lang="tr-TR" sz="2200" dirty="0" smtClean="0"/>
              <a:t>Karar verme süreci , </a:t>
            </a:r>
          </a:p>
          <a:p>
            <a:pPr algn="just">
              <a:buFont typeface="Wingdings" pitchFamily="2" charset="2"/>
              <a:buChar char="§"/>
            </a:pPr>
            <a:r>
              <a:rPr lang="tr-TR" sz="2200" dirty="0" smtClean="0"/>
              <a:t>Proje sonrası izleme ve değerlendirme</a:t>
            </a:r>
          </a:p>
          <a:p>
            <a:pPr algn="just">
              <a:buFont typeface="Wingdings" pitchFamily="2" charset="2"/>
              <a:buChar char="§"/>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76</a:t>
            </a:fld>
            <a:endParaRPr lang="tr-TR" dirty="0"/>
          </a:p>
        </p:txBody>
      </p:sp>
    </p:spTree>
    <p:extLst>
      <p:ext uri="{BB962C8B-B14F-4D97-AF65-F5344CB8AC3E}">
        <p14:creationId xmlns:p14="http://schemas.microsoft.com/office/powerpoint/2010/main" xmlns="" val="232737968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7262" y="117391"/>
            <a:ext cx="10018713" cy="302739"/>
          </a:xfrm>
        </p:spPr>
        <p:txBody>
          <a:bodyPr>
            <a:noAutofit/>
          </a:bodyPr>
          <a:lstStyle/>
          <a:p>
            <a:r>
              <a:rPr lang="tr-TR" sz="2800" dirty="0" smtClean="0"/>
              <a:t>ÇED ÇALIŞMASININ ÇERÇEVESİ VE AŞAMALARI</a:t>
            </a:r>
            <a:endParaRPr lang="tr-TR" sz="2800" dirty="0"/>
          </a:p>
        </p:txBody>
      </p:sp>
      <p:sp>
        <p:nvSpPr>
          <p:cNvPr id="3" name="İçerik Yer Tutucusu 2"/>
          <p:cNvSpPr>
            <a:spLocks noGrp="1"/>
          </p:cNvSpPr>
          <p:nvPr>
            <p:ph idx="1"/>
          </p:nvPr>
        </p:nvSpPr>
        <p:spPr>
          <a:xfrm>
            <a:off x="1484310" y="708455"/>
            <a:ext cx="10018713" cy="5346356"/>
          </a:xfrm>
        </p:spPr>
        <p:txBody>
          <a:bodyPr/>
          <a:lstStyle/>
          <a:p>
            <a:pPr>
              <a:buNone/>
            </a:pPr>
            <a:r>
              <a:rPr lang="tr-TR" b="1" dirty="0" smtClean="0">
                <a:solidFill>
                  <a:schemeClr val="accent1"/>
                </a:solidFill>
              </a:rPr>
              <a:t>2.</a:t>
            </a:r>
            <a:r>
              <a:rPr lang="tr-TR" b="1" dirty="0" smtClean="0"/>
              <a:t> HAZIRLIK ÇALIŞMALARI VE PROJENİN TANIMLANMASI</a:t>
            </a:r>
          </a:p>
          <a:p>
            <a:pPr>
              <a:buNone/>
            </a:pPr>
            <a:endParaRPr lang="tr-TR" sz="2000" b="1" dirty="0" smtClean="0"/>
          </a:p>
          <a:p>
            <a:pPr algn="just">
              <a:buNone/>
            </a:pPr>
            <a:r>
              <a:rPr lang="tr-TR" sz="2200" dirty="0" smtClean="0"/>
              <a:t>Yapılacak hazırlık çalışmaları ana hatlarıyla aşağıdaki unsurlardan oluşur :</a:t>
            </a:r>
          </a:p>
          <a:p>
            <a:pPr algn="just">
              <a:buNone/>
            </a:pPr>
            <a:endParaRPr lang="tr-TR" sz="2200" dirty="0" smtClean="0"/>
          </a:p>
          <a:p>
            <a:pPr algn="just">
              <a:buFont typeface="Wingdings" pitchFamily="2" charset="2"/>
              <a:buChar char="§"/>
            </a:pPr>
            <a:r>
              <a:rPr lang="tr-TR" sz="2200" dirty="0" smtClean="0"/>
              <a:t>ÇED projesindeki tarafların belirlenmesi ,</a:t>
            </a:r>
          </a:p>
          <a:p>
            <a:pPr algn="just">
              <a:buFont typeface="Wingdings" pitchFamily="2" charset="2"/>
              <a:buChar char="§"/>
            </a:pPr>
            <a:r>
              <a:rPr lang="tr-TR" sz="2200" dirty="0" smtClean="0"/>
              <a:t>Proje koordinatörünün seçimi ; çalışma planının yapılması.</a:t>
            </a:r>
          </a:p>
          <a:p>
            <a:pPr algn="just">
              <a:buFont typeface="Wingdings" pitchFamily="2" charset="2"/>
              <a:buChar char="§"/>
            </a:pPr>
            <a:r>
              <a:rPr lang="tr-TR" sz="2200" dirty="0" smtClean="0"/>
              <a:t>Planlanan faaliyetin ve seçeneklerin tanımlanması ,</a:t>
            </a:r>
          </a:p>
          <a:p>
            <a:pPr algn="just">
              <a:buFont typeface="Wingdings" pitchFamily="2" charset="2"/>
              <a:buChar char="§"/>
            </a:pPr>
            <a:r>
              <a:rPr lang="tr-TR" sz="2200" dirty="0" smtClean="0"/>
              <a:t>Konuya ilişkin yasal ve teknik düzenlemelerin belirlenmesi.</a:t>
            </a:r>
          </a:p>
          <a:p>
            <a:pPr algn="just">
              <a:buNone/>
            </a:pPr>
            <a:endParaRPr lang="tr-TR" dirty="0" smtClean="0"/>
          </a:p>
          <a:p>
            <a:pPr algn="just">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77</a:t>
            </a:fld>
            <a:endParaRPr lang="tr-TR" dirty="0"/>
          </a:p>
        </p:txBody>
      </p:sp>
    </p:spTree>
    <p:extLst>
      <p:ext uri="{BB962C8B-B14F-4D97-AF65-F5344CB8AC3E}">
        <p14:creationId xmlns:p14="http://schemas.microsoft.com/office/powerpoint/2010/main" xmlns="" val="305511355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41976" y="232718"/>
            <a:ext cx="10018713" cy="294503"/>
          </a:xfrm>
        </p:spPr>
        <p:txBody>
          <a:bodyPr>
            <a:noAutofit/>
          </a:bodyPr>
          <a:lstStyle/>
          <a:p>
            <a:r>
              <a:rPr lang="tr-TR" sz="2800" dirty="0" smtClean="0"/>
              <a:t>ÇED ÇALIŞMASININ ÇERÇEVESİ VE AŞAMALARI</a:t>
            </a:r>
            <a:endParaRPr lang="tr-TR" sz="2800" dirty="0"/>
          </a:p>
        </p:txBody>
      </p:sp>
      <p:sp>
        <p:nvSpPr>
          <p:cNvPr id="3" name="İçerik Yer Tutucusu 2"/>
          <p:cNvSpPr>
            <a:spLocks noGrp="1"/>
          </p:cNvSpPr>
          <p:nvPr>
            <p:ph idx="1"/>
          </p:nvPr>
        </p:nvSpPr>
        <p:spPr>
          <a:xfrm>
            <a:off x="1484310" y="897924"/>
            <a:ext cx="10018713" cy="5412259"/>
          </a:xfrm>
        </p:spPr>
        <p:txBody>
          <a:bodyPr/>
          <a:lstStyle/>
          <a:p>
            <a:pPr>
              <a:buNone/>
            </a:pPr>
            <a:r>
              <a:rPr lang="tr-TR" b="1" dirty="0" smtClean="0"/>
              <a:t>ÇED Sürecindeki Taraflar</a:t>
            </a:r>
          </a:p>
          <a:p>
            <a:pPr>
              <a:buNone/>
            </a:pPr>
            <a:r>
              <a:rPr lang="tr-TR" dirty="0" smtClean="0"/>
              <a:t>Bir ÇED süreci çok sayıda kurum , kuruluş , grup ve bireyin ilgi alanına girebilir.</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78</a:t>
            </a:fld>
            <a:endParaRPr lang="tr-TR" dirty="0"/>
          </a:p>
        </p:txBody>
      </p:sp>
      <p:graphicFrame>
        <p:nvGraphicFramePr>
          <p:cNvPr id="6" name="5 Tablo"/>
          <p:cNvGraphicFramePr>
            <a:graphicFrameLocks noGrp="1"/>
          </p:cNvGraphicFramePr>
          <p:nvPr>
            <p:extLst>
              <p:ext uri="{D42A27DB-BD31-4B8C-83A1-F6EECF244321}">
                <p14:modId xmlns:p14="http://schemas.microsoft.com/office/powerpoint/2010/main" xmlns="" val="1476822134"/>
              </p:ext>
            </p:extLst>
          </p:nvPr>
        </p:nvGraphicFramePr>
        <p:xfrm>
          <a:off x="1663548" y="2258458"/>
          <a:ext cx="10069416" cy="3161841"/>
        </p:xfrm>
        <a:graphic>
          <a:graphicData uri="http://schemas.openxmlformats.org/drawingml/2006/table">
            <a:tbl>
              <a:tblPr firstRow="1" bandRow="1">
                <a:tableStyleId>{5940675A-B579-460E-94D1-54222C63F5DA}</a:tableStyleId>
              </a:tblPr>
              <a:tblGrid>
                <a:gridCol w="3129342"/>
                <a:gridCol w="3583602"/>
                <a:gridCol w="3356472"/>
              </a:tblGrid>
              <a:tr h="441328">
                <a:tc gridSpan="3">
                  <a:txBody>
                    <a:bodyPr/>
                    <a:lstStyle/>
                    <a:p>
                      <a:pPr algn="ctr"/>
                      <a:r>
                        <a:rPr lang="tr-TR" sz="2200" dirty="0" smtClean="0"/>
                        <a:t>ÇED</a:t>
                      </a:r>
                      <a:r>
                        <a:rPr lang="tr-TR" sz="2200" baseline="0" dirty="0" smtClean="0"/>
                        <a:t> SÜRECİNDE TARAFLAR</a:t>
                      </a:r>
                      <a:endParaRPr lang="tr-TR" sz="2200" dirty="0"/>
                    </a:p>
                  </a:txBody>
                  <a:tcPr anchor="ctr"/>
                </a:tc>
                <a:tc hMerge="1">
                  <a:txBody>
                    <a:bodyPr/>
                    <a:lstStyle/>
                    <a:p>
                      <a:endParaRPr lang="tr-TR" dirty="0"/>
                    </a:p>
                  </a:txBody>
                  <a:tcPr/>
                </a:tc>
                <a:tc hMerge="1">
                  <a:txBody>
                    <a:bodyPr/>
                    <a:lstStyle/>
                    <a:p>
                      <a:endParaRPr lang="tr-TR" dirty="0"/>
                    </a:p>
                  </a:txBody>
                  <a:tcPr/>
                </a:tc>
              </a:tr>
              <a:tr h="2720513">
                <a:tc>
                  <a:txBody>
                    <a:bodyPr/>
                    <a:lstStyle/>
                    <a:p>
                      <a:pPr algn="l">
                        <a:buFont typeface="Arial" pitchFamily="34" charset="0"/>
                        <a:buChar char="•"/>
                      </a:pPr>
                      <a:r>
                        <a:rPr lang="tr-TR" sz="2100" baseline="0" dirty="0" smtClean="0"/>
                        <a:t> Proje Sahibi</a:t>
                      </a:r>
                    </a:p>
                    <a:p>
                      <a:pPr algn="l">
                        <a:buFont typeface="Arial" pitchFamily="34" charset="0"/>
                        <a:buChar char="•"/>
                      </a:pPr>
                      <a:r>
                        <a:rPr lang="tr-TR" sz="2100" baseline="0" dirty="0" smtClean="0"/>
                        <a:t> ÇED Çalışma Grubu   Uzmanları</a:t>
                      </a:r>
                      <a:endParaRPr lang="tr-TR" sz="2100" dirty="0"/>
                    </a:p>
                  </a:txBody>
                  <a:tcPr anchor="ctr"/>
                </a:tc>
                <a:tc>
                  <a:txBody>
                    <a:bodyPr/>
                    <a:lstStyle/>
                    <a:p>
                      <a:pPr algn="l">
                        <a:buFont typeface="Arial" pitchFamily="34" charset="0"/>
                        <a:buChar char="•"/>
                      </a:pPr>
                      <a:r>
                        <a:rPr lang="tr-TR" sz="2100" dirty="0" smtClean="0"/>
                        <a:t> Yetkili Merci</a:t>
                      </a:r>
                    </a:p>
                    <a:p>
                      <a:pPr algn="l">
                        <a:buFont typeface="Arial" pitchFamily="34" charset="0"/>
                        <a:buChar char="•"/>
                      </a:pPr>
                      <a:r>
                        <a:rPr lang="tr-TR" sz="2100" dirty="0" smtClean="0"/>
                        <a:t> Diğer İlgili Kuruluşlar</a:t>
                      </a:r>
                    </a:p>
                    <a:p>
                      <a:pPr algn="l">
                        <a:buFont typeface="Arial" pitchFamily="34" charset="0"/>
                        <a:buChar char="•"/>
                      </a:pPr>
                      <a:r>
                        <a:rPr lang="tr-TR" sz="2100" baseline="0" dirty="0" smtClean="0"/>
                        <a:t> Yerel Yönetimler </a:t>
                      </a:r>
                    </a:p>
                    <a:p>
                      <a:pPr algn="l">
                        <a:buFont typeface="Arial" pitchFamily="34" charset="0"/>
                        <a:buChar char="•"/>
                      </a:pPr>
                      <a:r>
                        <a:rPr lang="tr-TR" sz="2100" baseline="0" dirty="0" smtClean="0"/>
                        <a:t> Yetkili Merci Tarafından Seçilen Danışmanlar</a:t>
                      </a:r>
                      <a:endParaRPr lang="tr-TR" sz="2100" dirty="0"/>
                    </a:p>
                  </a:txBody>
                  <a:tcPr anchor="ctr"/>
                </a:tc>
                <a:tc>
                  <a:txBody>
                    <a:bodyPr/>
                    <a:lstStyle/>
                    <a:p>
                      <a:pPr algn="l">
                        <a:buFont typeface="Arial" pitchFamily="34" charset="0"/>
                        <a:buNone/>
                      </a:pPr>
                      <a:endParaRPr lang="tr-TR" sz="2100" dirty="0" smtClean="0"/>
                    </a:p>
                    <a:p>
                      <a:pPr algn="l">
                        <a:buFont typeface="Arial" pitchFamily="34" charset="0"/>
                        <a:buChar char="•"/>
                      </a:pPr>
                      <a:r>
                        <a:rPr lang="tr-TR" sz="2100" dirty="0" smtClean="0"/>
                        <a:t>İlgililer</a:t>
                      </a:r>
                    </a:p>
                    <a:p>
                      <a:pPr algn="l">
                        <a:buFont typeface="Arial" pitchFamily="34" charset="0"/>
                        <a:buChar char="•"/>
                      </a:pPr>
                      <a:r>
                        <a:rPr lang="tr-TR" sz="2100" dirty="0" smtClean="0"/>
                        <a:t> Yöre halkı ve temsilcileri</a:t>
                      </a:r>
                    </a:p>
                    <a:p>
                      <a:pPr algn="l">
                        <a:buFont typeface="Arial" pitchFamily="34" charset="0"/>
                        <a:buChar char="•"/>
                      </a:pPr>
                      <a:r>
                        <a:rPr lang="tr-TR" sz="2100" dirty="0" smtClean="0"/>
                        <a:t> Sivil Toplum</a:t>
                      </a:r>
                      <a:r>
                        <a:rPr lang="tr-TR" sz="2100" baseline="0" dirty="0" smtClean="0"/>
                        <a:t> Örgütleri</a:t>
                      </a:r>
                    </a:p>
                    <a:p>
                      <a:pPr algn="l">
                        <a:buFont typeface="Arial" pitchFamily="34" charset="0"/>
                        <a:buChar char="•"/>
                      </a:pPr>
                      <a:r>
                        <a:rPr lang="tr-TR" sz="2100" baseline="0" dirty="0" smtClean="0"/>
                        <a:t> Yöre Halkının Danışmanları</a:t>
                      </a:r>
                    </a:p>
                    <a:p>
                      <a:pPr algn="l">
                        <a:buFont typeface="Arial" pitchFamily="34" charset="0"/>
                        <a:buChar char="•"/>
                      </a:pPr>
                      <a:r>
                        <a:rPr lang="tr-TR" sz="2100" baseline="0" dirty="0" smtClean="0"/>
                        <a:t> Basın ve Medya</a:t>
                      </a:r>
                    </a:p>
                    <a:p>
                      <a:pPr algn="l">
                        <a:buFont typeface="Arial" pitchFamily="34" charset="0"/>
                        <a:buNone/>
                      </a:pPr>
                      <a:endParaRPr lang="tr-TR" sz="2100" dirty="0"/>
                    </a:p>
                  </a:txBody>
                  <a:tcPr anchor="ctr"/>
                </a:tc>
              </a:tr>
            </a:tbl>
          </a:graphicData>
        </a:graphic>
      </p:graphicFrame>
    </p:spTree>
    <p:extLst>
      <p:ext uri="{BB962C8B-B14F-4D97-AF65-F5344CB8AC3E}">
        <p14:creationId xmlns:p14="http://schemas.microsoft.com/office/powerpoint/2010/main" xmlns="" val="185169066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0787" y="125628"/>
            <a:ext cx="10018713" cy="442784"/>
          </a:xfrm>
        </p:spPr>
        <p:txBody>
          <a:bodyPr>
            <a:noAutofit/>
          </a:bodyPr>
          <a:lstStyle/>
          <a:p>
            <a:r>
              <a:rPr lang="tr-TR" sz="2800" dirty="0" smtClean="0"/>
              <a:t>ÇED ÇALIŞMASININ ÇERÇEVESİ VE AŞAMALARI</a:t>
            </a:r>
            <a:endParaRPr lang="tr-TR" sz="2800" dirty="0"/>
          </a:p>
        </p:txBody>
      </p:sp>
      <p:sp>
        <p:nvSpPr>
          <p:cNvPr id="3" name="2 İçerik Yer Tutucusu"/>
          <p:cNvSpPr>
            <a:spLocks noGrp="1"/>
          </p:cNvSpPr>
          <p:nvPr>
            <p:ph idx="1"/>
          </p:nvPr>
        </p:nvSpPr>
        <p:spPr>
          <a:xfrm>
            <a:off x="1500787" y="656548"/>
            <a:ext cx="10002236" cy="5898489"/>
          </a:xfrm>
        </p:spPr>
        <p:txBody>
          <a:bodyPr>
            <a:normAutofit fontScale="92500" lnSpcReduction="20000"/>
          </a:bodyPr>
          <a:lstStyle/>
          <a:p>
            <a:pPr>
              <a:buNone/>
            </a:pPr>
            <a:r>
              <a:rPr lang="tr-TR" sz="2600" dirty="0" smtClean="0"/>
              <a:t>Hazırlık çalışması sırasında yapılması gerekenler ;</a:t>
            </a:r>
          </a:p>
          <a:p>
            <a:pPr marL="457200" indent="-457200">
              <a:buNone/>
            </a:pPr>
            <a:r>
              <a:rPr lang="tr-TR" sz="2600" b="1" dirty="0" smtClean="0"/>
              <a:t>1. ÇED çalışmasının başlangıcında nihai kararın hangi kuruluş veya kuruluşlar tarafından verileceğinin bilinmesi gerekmektedir.</a:t>
            </a:r>
          </a:p>
          <a:p>
            <a:pPr marL="457200" indent="-457200">
              <a:buNone/>
            </a:pPr>
            <a:r>
              <a:rPr lang="tr-TR" sz="2600" b="1" dirty="0" smtClean="0"/>
              <a:t>2. Bir proje koordinatörü belirlenmelidir.</a:t>
            </a:r>
          </a:p>
          <a:p>
            <a:pPr marL="457200" indent="-457200">
              <a:buNone/>
            </a:pPr>
            <a:r>
              <a:rPr lang="tr-TR" sz="2600" dirty="0" smtClean="0"/>
              <a:t>	Proje koordinatörünün görevi ; ÇED ‘ in öngörülen sürede ve öngörülen bütçeyle tamamlanmasını ve çalışma sonuçlarının </a:t>
            </a:r>
            <a:r>
              <a:rPr lang="tr-TR" sz="2600" dirty="0" smtClean="0">
                <a:solidFill>
                  <a:srgbClr val="FF0000"/>
                </a:solidFill>
              </a:rPr>
              <a:t>karar mercii tarafından kolayca</a:t>
            </a:r>
            <a:r>
              <a:rPr lang="tr-TR" sz="2600" dirty="0" smtClean="0"/>
              <a:t> değerlendirilebilecek bir biçimde takdimini sağlamaktır.</a:t>
            </a:r>
          </a:p>
          <a:p>
            <a:pPr marL="457200" indent="-457200">
              <a:buNone/>
            </a:pPr>
            <a:r>
              <a:rPr lang="tr-TR" sz="2600" b="1" dirty="0" smtClean="0"/>
              <a:t>3. ÇED çalışmalarının koordinasyonu ve sunulması.</a:t>
            </a:r>
          </a:p>
          <a:p>
            <a:pPr marL="457200" indent="-457200">
              <a:buNone/>
            </a:pPr>
            <a:r>
              <a:rPr lang="tr-TR" sz="2600" b="1" dirty="0" smtClean="0"/>
              <a:t>4. Proje koordinatörü tayin edildikten sonra , çalışma planının yapılması , çalışma grubunun belirlenmesi ve grup içinde iş bölümü yapılmalıdır.</a:t>
            </a:r>
          </a:p>
          <a:p>
            <a:pPr marL="457200" indent="-457200">
              <a:buNone/>
            </a:pPr>
            <a:r>
              <a:rPr lang="tr-TR" sz="2600" b="1" dirty="0" smtClean="0"/>
              <a:t>5. Planlanan faaliyet ve seçenekler tanımlanmalıdır. </a:t>
            </a:r>
          </a:p>
          <a:p>
            <a:pPr marL="457200" indent="-457200">
              <a:buNone/>
            </a:pPr>
            <a:r>
              <a:rPr lang="tr-TR" sz="2600" dirty="0" smtClean="0"/>
              <a:t>	Yapılan ÇED çalışmaları , çevresel açıdan çok olumsuz proje seçeneklerinin başlangıçta belirlenmesine ve elimine edilmesine olanak sağlar.</a:t>
            </a:r>
          </a:p>
          <a:p>
            <a:pPr marL="457200" indent="-457200">
              <a:buNone/>
            </a:pPr>
            <a:r>
              <a:rPr lang="tr-TR" sz="2600" dirty="0" smtClean="0"/>
              <a:t>	ÇED çalışmasının erken yapılması, makro düzeyde önemli ekonomik yararlar sağlayabilme potansiyeline sahiptir.	</a:t>
            </a:r>
          </a:p>
          <a:p>
            <a:endParaRPr lang="tr-TR" dirty="0"/>
          </a:p>
        </p:txBody>
      </p:sp>
      <p:sp>
        <p:nvSpPr>
          <p:cNvPr id="4" name="3 Slayt Numarası Yer Tutucusu"/>
          <p:cNvSpPr>
            <a:spLocks noGrp="1"/>
          </p:cNvSpPr>
          <p:nvPr>
            <p:ph type="sldNum" sz="quarter" idx="12"/>
          </p:nvPr>
        </p:nvSpPr>
        <p:spPr/>
        <p:txBody>
          <a:bodyPr/>
          <a:lstStyle/>
          <a:p>
            <a:fld id="{CCDD91AA-F5A4-454C-9208-F07C8F977E0B}" type="slidenum">
              <a:rPr lang="tr-TR" smtClean="0"/>
              <a:pPr/>
              <a:t>79</a:t>
            </a:fld>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ÇED, projelerle ilgili bütün ilgili tarafların bir araya geldiği ve görüş, kaygı ve önerilerini ortaya koyabildikleri demokratik ve şeffaf bir süreçtir. </a:t>
            </a:r>
          </a:p>
          <a:p>
            <a:r>
              <a:rPr lang="tr-TR" dirty="0"/>
              <a:t>İlgili taraflar bu süreç içerisinde ortaya koydukları teknik bilgi ve görüşlerle projenin en optimal şekilde gelişimine katkı sağlarlar.</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8</a:t>
            </a:fld>
            <a:endParaRPr lang="tr-TR" dirty="0"/>
          </a:p>
        </p:txBody>
      </p:sp>
    </p:spTree>
    <p:extLst>
      <p:ext uri="{BB962C8B-B14F-4D97-AF65-F5344CB8AC3E}">
        <p14:creationId xmlns:p14="http://schemas.microsoft.com/office/powerpoint/2010/main" xmlns="" val="93628087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99641" y="125627"/>
            <a:ext cx="10018713" cy="467497"/>
          </a:xfrm>
        </p:spPr>
        <p:txBody>
          <a:bodyPr>
            <a:noAutofit/>
          </a:bodyPr>
          <a:lstStyle/>
          <a:p>
            <a:r>
              <a:rPr lang="tr-TR" sz="2800" dirty="0" smtClean="0"/>
              <a:t>ÇED ÇALIŞMASININ ÇERÇEVESİ VE AŞAMALARI</a:t>
            </a:r>
            <a:endParaRPr lang="tr-TR" sz="2800" dirty="0"/>
          </a:p>
        </p:txBody>
      </p:sp>
      <p:sp>
        <p:nvSpPr>
          <p:cNvPr id="3" name="İçerik Yer Tutucusu 2"/>
          <p:cNvSpPr>
            <a:spLocks noGrp="1"/>
          </p:cNvSpPr>
          <p:nvPr>
            <p:ph idx="1"/>
          </p:nvPr>
        </p:nvSpPr>
        <p:spPr>
          <a:xfrm>
            <a:off x="1525499" y="1178011"/>
            <a:ext cx="10018713" cy="1219200"/>
          </a:xfrm>
        </p:spPr>
        <p:txBody>
          <a:bodyPr/>
          <a:lstStyle/>
          <a:p>
            <a:pPr>
              <a:buNone/>
            </a:pPr>
            <a:r>
              <a:rPr lang="tr-TR" b="1" dirty="0" smtClean="0"/>
              <a:t>ÇED Çalışmasına Katkıda Bulunabilecek Uzmanlık Dalları</a:t>
            </a:r>
          </a:p>
          <a:p>
            <a:pPr>
              <a:buNone/>
            </a:pPr>
            <a:endParaRPr lang="tr-TR" b="1" dirty="0" smtClean="0"/>
          </a:p>
          <a:p>
            <a:pPr>
              <a:buNone/>
            </a:pPr>
            <a:endParaRPr lang="tr-TR" dirty="0" smtClean="0"/>
          </a:p>
          <a:p>
            <a:pPr>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80</a:t>
            </a:fld>
            <a:endParaRPr lang="tr-TR" dirty="0"/>
          </a:p>
        </p:txBody>
      </p:sp>
      <p:graphicFrame>
        <p:nvGraphicFramePr>
          <p:cNvPr id="5" name="4 Tablo"/>
          <p:cNvGraphicFramePr>
            <a:graphicFrameLocks noGrp="1"/>
          </p:cNvGraphicFramePr>
          <p:nvPr/>
        </p:nvGraphicFramePr>
        <p:xfrm>
          <a:off x="1581659" y="1452834"/>
          <a:ext cx="9152241" cy="4419600"/>
        </p:xfrm>
        <a:graphic>
          <a:graphicData uri="http://schemas.openxmlformats.org/drawingml/2006/table">
            <a:tbl>
              <a:tblPr firstRow="1" bandRow="1">
                <a:tableStyleId>{5940675A-B579-460E-94D1-54222C63F5DA}</a:tableStyleId>
              </a:tblPr>
              <a:tblGrid>
                <a:gridCol w="1728414"/>
                <a:gridCol w="1437766"/>
                <a:gridCol w="1437767"/>
                <a:gridCol w="1497546"/>
                <a:gridCol w="1525374"/>
                <a:gridCol w="1525374"/>
              </a:tblGrid>
              <a:tr h="370840">
                <a:tc>
                  <a:txBody>
                    <a:bodyPr/>
                    <a:lstStyle/>
                    <a:p>
                      <a:pPr algn="ctr"/>
                      <a:r>
                        <a:rPr lang="tr-TR" sz="1600" dirty="0" smtClean="0"/>
                        <a:t>BİYOTİK</a:t>
                      </a:r>
                      <a:r>
                        <a:rPr lang="tr-TR" sz="1600" baseline="0" dirty="0" smtClean="0"/>
                        <a:t> ÇEVRE</a:t>
                      </a:r>
                      <a:endParaRPr lang="tr-TR" sz="1600" dirty="0"/>
                    </a:p>
                  </a:txBody>
                  <a:tcPr/>
                </a:tc>
                <a:tc gridSpan="2">
                  <a:txBody>
                    <a:bodyPr/>
                    <a:lstStyle/>
                    <a:p>
                      <a:pPr algn="ctr"/>
                      <a:r>
                        <a:rPr lang="tr-TR" sz="1600" dirty="0" smtClean="0"/>
                        <a:t>SOSYO EKONOMİK ÇEVRE</a:t>
                      </a:r>
                      <a:endParaRPr lang="tr-TR" sz="1600" dirty="0"/>
                    </a:p>
                  </a:txBody>
                  <a:tcPr/>
                </a:tc>
                <a:tc hMerge="1">
                  <a:txBody>
                    <a:bodyPr/>
                    <a:lstStyle/>
                    <a:p>
                      <a:endParaRPr lang="tr-TR" dirty="0"/>
                    </a:p>
                  </a:txBody>
                  <a:tcPr/>
                </a:tc>
                <a:tc gridSpan="3">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tr-TR" sz="1600" dirty="0" smtClean="0"/>
                        <a:t>ABİYOTİK ÇEVRE</a:t>
                      </a:r>
                    </a:p>
                    <a:p>
                      <a:pPr algn="ctr"/>
                      <a:endParaRPr lang="tr-TR" sz="1600" dirty="0"/>
                    </a:p>
                  </a:txBody>
                  <a:tcPr/>
                </a:tc>
                <a:tc hMerge="1">
                  <a:txBody>
                    <a:bodyPr/>
                    <a:lstStyle/>
                    <a:p>
                      <a:endParaRPr lang="tr-TR" dirty="0"/>
                    </a:p>
                  </a:txBody>
                  <a:tcPr/>
                </a:tc>
                <a:tc hMerge="1">
                  <a:txBody>
                    <a:bodyPr/>
                    <a:lstStyle/>
                    <a:p>
                      <a:endParaRPr lang="tr-TR" dirty="0"/>
                    </a:p>
                  </a:txBody>
                  <a:tcPr/>
                </a:tc>
              </a:tr>
              <a:tr h="370840">
                <a:tc>
                  <a:txBody>
                    <a:bodyPr/>
                    <a:lstStyle/>
                    <a:p>
                      <a:pPr algn="ctr"/>
                      <a:r>
                        <a:rPr lang="tr-TR" sz="1600" dirty="0" smtClean="0"/>
                        <a:t>FLORA</a:t>
                      </a:r>
                      <a:r>
                        <a:rPr lang="tr-TR" sz="1600" baseline="0" dirty="0" smtClean="0"/>
                        <a:t> , FAUNA VE PROTİSTA</a:t>
                      </a:r>
                      <a:endParaRPr lang="tr-TR" sz="1600" dirty="0"/>
                    </a:p>
                  </a:txBody>
                  <a:tcPr/>
                </a:tc>
                <a:tc>
                  <a:txBody>
                    <a:bodyPr/>
                    <a:lstStyle/>
                    <a:p>
                      <a:pPr algn="ctr"/>
                      <a:r>
                        <a:rPr lang="tr-TR" sz="1600" dirty="0" smtClean="0"/>
                        <a:t>SOSYAL  ÇEVRE</a:t>
                      </a:r>
                      <a:endParaRPr lang="tr-TR" sz="1600" dirty="0"/>
                    </a:p>
                  </a:txBody>
                  <a:tcPr/>
                </a:tc>
                <a:tc>
                  <a:txBody>
                    <a:bodyPr/>
                    <a:lstStyle/>
                    <a:p>
                      <a:pPr algn="ctr"/>
                      <a:r>
                        <a:rPr lang="tr-TR" sz="1600" dirty="0" smtClean="0"/>
                        <a:t>EKONOMİK ÇEVRE</a:t>
                      </a:r>
                      <a:endParaRPr lang="tr-TR" sz="1600" dirty="0"/>
                    </a:p>
                  </a:txBody>
                  <a:tcPr/>
                </a:tc>
                <a:tc>
                  <a:txBody>
                    <a:bodyPr/>
                    <a:lstStyle/>
                    <a:p>
                      <a:pPr algn="ctr"/>
                      <a:r>
                        <a:rPr lang="tr-TR" sz="1600" dirty="0" smtClean="0"/>
                        <a:t>LİTOSFER</a:t>
                      </a:r>
                      <a:endParaRPr lang="tr-TR" sz="1600" dirty="0"/>
                    </a:p>
                  </a:txBody>
                  <a:tcPr/>
                </a:tc>
                <a:tc>
                  <a:txBody>
                    <a:bodyPr/>
                    <a:lstStyle/>
                    <a:p>
                      <a:pPr algn="ctr"/>
                      <a:r>
                        <a:rPr lang="tr-TR" sz="1600" dirty="0" smtClean="0"/>
                        <a:t>HİDROSFER</a:t>
                      </a:r>
                      <a:endParaRPr lang="tr-TR" sz="1600" dirty="0"/>
                    </a:p>
                  </a:txBody>
                  <a:tcPr/>
                </a:tc>
                <a:tc>
                  <a:txBody>
                    <a:bodyPr/>
                    <a:lstStyle/>
                    <a:p>
                      <a:pPr algn="ctr"/>
                      <a:r>
                        <a:rPr lang="tr-TR" sz="1600" dirty="0" smtClean="0"/>
                        <a:t>ATMOSFER</a:t>
                      </a:r>
                      <a:endParaRPr lang="tr-TR" sz="1600" dirty="0"/>
                    </a:p>
                  </a:txBody>
                  <a:tcPr/>
                </a:tc>
              </a:tr>
              <a:tr h="370840">
                <a:tc>
                  <a:txBody>
                    <a:bodyPr/>
                    <a:lstStyle/>
                    <a:p>
                      <a:pPr algn="l">
                        <a:buFont typeface="Arial" pitchFamily="34" charset="0"/>
                        <a:buChar char="•"/>
                      </a:pPr>
                      <a:r>
                        <a:rPr lang="tr-TR" sz="1600" dirty="0" smtClean="0"/>
                        <a:t> </a:t>
                      </a:r>
                      <a:r>
                        <a:rPr lang="tr-TR" sz="1600" dirty="0" err="1" smtClean="0"/>
                        <a:t>Ekolog</a:t>
                      </a:r>
                      <a:endParaRPr lang="tr-TR" sz="1600" dirty="0" smtClean="0"/>
                    </a:p>
                    <a:p>
                      <a:pPr algn="l">
                        <a:buFont typeface="Arial" pitchFamily="34" charset="0"/>
                        <a:buChar char="•"/>
                      </a:pPr>
                      <a:r>
                        <a:rPr lang="tr-TR" sz="1600" baseline="0" dirty="0" smtClean="0"/>
                        <a:t> Biyolog</a:t>
                      </a:r>
                    </a:p>
                    <a:p>
                      <a:pPr algn="l">
                        <a:buFont typeface="Arial" pitchFamily="34" charset="0"/>
                        <a:buChar char="•"/>
                      </a:pPr>
                      <a:r>
                        <a:rPr lang="tr-TR" sz="1600" baseline="0" dirty="0" smtClean="0"/>
                        <a:t>Mikrobiyolog</a:t>
                      </a:r>
                    </a:p>
                    <a:p>
                      <a:pPr algn="l">
                        <a:buFont typeface="Arial" pitchFamily="34" charset="0"/>
                        <a:buChar char="•"/>
                      </a:pPr>
                      <a:r>
                        <a:rPr lang="tr-TR" sz="1600" baseline="0" dirty="0" smtClean="0"/>
                        <a:t> </a:t>
                      </a:r>
                      <a:r>
                        <a:rPr lang="tr-TR" sz="1600" baseline="0" dirty="0" err="1" smtClean="0"/>
                        <a:t>Hidrobiyolog</a:t>
                      </a:r>
                      <a:endParaRPr lang="tr-TR" sz="1600" baseline="0" dirty="0" smtClean="0"/>
                    </a:p>
                    <a:p>
                      <a:pPr algn="l">
                        <a:buFont typeface="Arial" pitchFamily="34" charset="0"/>
                        <a:buChar char="•"/>
                      </a:pPr>
                      <a:r>
                        <a:rPr lang="tr-TR" sz="1600" baseline="0" dirty="0" smtClean="0"/>
                        <a:t> Zoolog</a:t>
                      </a:r>
                    </a:p>
                    <a:p>
                      <a:pPr algn="l">
                        <a:buFont typeface="Arial" pitchFamily="34" charset="0"/>
                        <a:buChar char="•"/>
                      </a:pPr>
                      <a:r>
                        <a:rPr lang="tr-TR" sz="1600" baseline="0" dirty="0" smtClean="0"/>
                        <a:t> Sistematik Uzmanı</a:t>
                      </a:r>
                    </a:p>
                    <a:p>
                      <a:pPr algn="l">
                        <a:buFont typeface="Arial" pitchFamily="34" charset="0"/>
                        <a:buChar char="•"/>
                      </a:pPr>
                      <a:r>
                        <a:rPr lang="tr-TR" sz="1600" baseline="0" dirty="0" smtClean="0"/>
                        <a:t> Sistem Analisti</a:t>
                      </a:r>
                    </a:p>
                    <a:p>
                      <a:pPr algn="l">
                        <a:buFont typeface="Arial" pitchFamily="34" charset="0"/>
                        <a:buChar char="•"/>
                      </a:pPr>
                      <a:r>
                        <a:rPr lang="tr-TR" sz="1600" baseline="0" dirty="0" smtClean="0"/>
                        <a:t> Flora ve Fauna </a:t>
                      </a:r>
                      <a:r>
                        <a:rPr lang="tr-TR" sz="1600" baseline="0" dirty="0" err="1" smtClean="0"/>
                        <a:t>Sosyoloğu</a:t>
                      </a:r>
                      <a:endParaRPr lang="tr-TR" sz="1600" baseline="0" dirty="0" smtClean="0"/>
                    </a:p>
                    <a:p>
                      <a:pPr algn="l">
                        <a:buFont typeface="Arial" pitchFamily="34" charset="0"/>
                        <a:buNone/>
                      </a:pPr>
                      <a:endParaRPr lang="tr-TR" sz="1600" dirty="0"/>
                    </a:p>
                  </a:txBody>
                  <a:tcPr anchor="ctr"/>
                </a:tc>
                <a:tc>
                  <a:txBody>
                    <a:bodyPr/>
                    <a:lstStyle/>
                    <a:p>
                      <a:pPr algn="l">
                        <a:buFont typeface="Arial" pitchFamily="34" charset="0"/>
                        <a:buChar char="•"/>
                      </a:pPr>
                      <a:r>
                        <a:rPr lang="tr-TR" sz="1600" dirty="0" smtClean="0"/>
                        <a:t> Sosyolog</a:t>
                      </a:r>
                    </a:p>
                    <a:p>
                      <a:pPr algn="l">
                        <a:buFont typeface="Arial" pitchFamily="34" charset="0"/>
                        <a:buChar char="•"/>
                      </a:pPr>
                      <a:r>
                        <a:rPr lang="tr-TR" sz="1600" baseline="0" dirty="0" smtClean="0"/>
                        <a:t> Sosyal Plancısı</a:t>
                      </a:r>
                    </a:p>
                    <a:p>
                      <a:pPr algn="l">
                        <a:buFont typeface="Arial" pitchFamily="34" charset="0"/>
                        <a:buChar char="•"/>
                      </a:pPr>
                      <a:r>
                        <a:rPr lang="tr-TR" sz="1600" baseline="0" dirty="0" smtClean="0"/>
                        <a:t> Mimar</a:t>
                      </a:r>
                    </a:p>
                    <a:p>
                      <a:pPr algn="l">
                        <a:buFont typeface="Arial" pitchFamily="34" charset="0"/>
                        <a:buChar char="•"/>
                      </a:pPr>
                      <a:r>
                        <a:rPr lang="tr-TR" sz="1600" baseline="0" dirty="0" smtClean="0"/>
                        <a:t> Peyzaj Plancısı</a:t>
                      </a:r>
                    </a:p>
                    <a:p>
                      <a:pPr algn="l">
                        <a:buFont typeface="Arial" pitchFamily="34" charset="0"/>
                        <a:buChar char="•"/>
                      </a:pPr>
                      <a:r>
                        <a:rPr lang="tr-TR" sz="1600" baseline="0" dirty="0" smtClean="0"/>
                        <a:t> Peyzaj Mimarı</a:t>
                      </a:r>
                    </a:p>
                    <a:p>
                      <a:pPr algn="l">
                        <a:buFont typeface="Arial" pitchFamily="34" charset="0"/>
                        <a:buNone/>
                      </a:pPr>
                      <a:r>
                        <a:rPr lang="tr-TR" sz="1600" baseline="0" dirty="0" smtClean="0"/>
                        <a:t> </a:t>
                      </a:r>
                    </a:p>
                    <a:p>
                      <a:pPr algn="l">
                        <a:buFont typeface="Arial" pitchFamily="34" charset="0"/>
                        <a:buChar char="•"/>
                      </a:pPr>
                      <a:endParaRPr lang="tr-TR" sz="1600" dirty="0"/>
                    </a:p>
                  </a:txBody>
                  <a:tcPr anchor="ctr"/>
                </a:tc>
                <a:tc>
                  <a:txBody>
                    <a:bodyPr/>
                    <a:lstStyle/>
                    <a:p>
                      <a:pPr algn="l">
                        <a:buFont typeface="Arial" pitchFamily="34" charset="0"/>
                        <a:buChar char="•"/>
                      </a:pPr>
                      <a:r>
                        <a:rPr lang="tr-TR" sz="1600" dirty="0" smtClean="0"/>
                        <a:t> Ekonomist</a:t>
                      </a:r>
                    </a:p>
                    <a:p>
                      <a:pPr algn="l">
                        <a:buFont typeface="Arial" pitchFamily="34" charset="0"/>
                        <a:buChar char="•"/>
                      </a:pPr>
                      <a:r>
                        <a:rPr lang="tr-TR" sz="1600" dirty="0" smtClean="0"/>
                        <a:t> Şehir Plancısı</a:t>
                      </a:r>
                    </a:p>
                    <a:p>
                      <a:pPr algn="l">
                        <a:buFont typeface="Arial" pitchFamily="34" charset="0"/>
                        <a:buChar char="•"/>
                      </a:pPr>
                      <a:r>
                        <a:rPr lang="tr-TR" sz="1600" dirty="0" smtClean="0"/>
                        <a:t> Bölge Plancısı</a:t>
                      </a:r>
                    </a:p>
                    <a:p>
                      <a:pPr algn="l">
                        <a:buFont typeface="Arial" pitchFamily="34" charset="0"/>
                        <a:buChar char="•"/>
                      </a:pPr>
                      <a:r>
                        <a:rPr lang="tr-TR" sz="1600" dirty="0" smtClean="0"/>
                        <a:t> Ulaşım Plancısı</a:t>
                      </a:r>
                    </a:p>
                    <a:p>
                      <a:pPr algn="l">
                        <a:buFont typeface="Arial" pitchFamily="34" charset="0"/>
                        <a:buChar char="•"/>
                      </a:pPr>
                      <a:r>
                        <a:rPr lang="tr-TR" sz="1600" dirty="0" smtClean="0"/>
                        <a:t> Tarımsal Ekonomist</a:t>
                      </a:r>
                    </a:p>
                    <a:p>
                      <a:pPr algn="l">
                        <a:buFont typeface="Arial" pitchFamily="34" charset="0"/>
                        <a:buChar char="•"/>
                      </a:pPr>
                      <a:r>
                        <a:rPr lang="tr-TR" sz="1600" dirty="0" smtClean="0"/>
                        <a:t> İstatistikçi</a:t>
                      </a:r>
                      <a:endParaRPr lang="tr-TR" sz="1600" dirty="0"/>
                    </a:p>
                  </a:txBody>
                  <a:tcPr anchor="ctr"/>
                </a:tc>
                <a:tc>
                  <a:txBody>
                    <a:bodyPr/>
                    <a:lstStyle/>
                    <a:p>
                      <a:pPr algn="l">
                        <a:buFont typeface="Arial" pitchFamily="34" charset="0"/>
                        <a:buChar char="•"/>
                      </a:pPr>
                      <a:r>
                        <a:rPr lang="tr-TR" sz="1600" dirty="0" smtClean="0"/>
                        <a:t> </a:t>
                      </a:r>
                      <a:r>
                        <a:rPr lang="tr-TR" sz="1600" dirty="0" err="1" smtClean="0"/>
                        <a:t>Jeoteknik</a:t>
                      </a:r>
                      <a:r>
                        <a:rPr lang="tr-TR" sz="1600" dirty="0" smtClean="0"/>
                        <a:t> Mühendisi</a:t>
                      </a:r>
                    </a:p>
                    <a:p>
                      <a:pPr algn="l">
                        <a:buFont typeface="Arial" pitchFamily="34" charset="0"/>
                        <a:buChar char="•"/>
                      </a:pPr>
                      <a:r>
                        <a:rPr lang="tr-TR" sz="1600" dirty="0" smtClean="0"/>
                        <a:t> İnşaat Mühendisi</a:t>
                      </a:r>
                    </a:p>
                    <a:p>
                      <a:pPr algn="l">
                        <a:buFont typeface="Arial" pitchFamily="34" charset="0"/>
                        <a:buChar char="•"/>
                      </a:pPr>
                      <a:r>
                        <a:rPr lang="tr-TR" sz="1600" dirty="0" smtClean="0"/>
                        <a:t> Jeoloji</a:t>
                      </a:r>
                      <a:r>
                        <a:rPr lang="tr-TR" sz="1600" baseline="0" dirty="0" smtClean="0"/>
                        <a:t> Mühendisi</a:t>
                      </a:r>
                    </a:p>
                    <a:p>
                      <a:pPr algn="l">
                        <a:buFont typeface="Arial" pitchFamily="34" charset="0"/>
                        <a:buChar char="•"/>
                      </a:pPr>
                      <a:r>
                        <a:rPr lang="tr-TR" sz="1600" baseline="0" dirty="0" smtClean="0"/>
                        <a:t> Jeofizik Mühendisi</a:t>
                      </a:r>
                    </a:p>
                    <a:p>
                      <a:pPr algn="l">
                        <a:buFont typeface="Arial" pitchFamily="34" charset="0"/>
                        <a:buChar char="•"/>
                      </a:pPr>
                      <a:r>
                        <a:rPr lang="tr-TR" sz="1600" baseline="0" dirty="0" smtClean="0"/>
                        <a:t> Jeolog</a:t>
                      </a:r>
                    </a:p>
                    <a:p>
                      <a:pPr algn="l">
                        <a:buFont typeface="Arial" pitchFamily="34" charset="0"/>
                        <a:buChar char="•"/>
                      </a:pPr>
                      <a:r>
                        <a:rPr lang="tr-TR" sz="1600" baseline="0" dirty="0" smtClean="0"/>
                        <a:t> </a:t>
                      </a:r>
                      <a:r>
                        <a:rPr lang="tr-TR" sz="1600" baseline="0" dirty="0" err="1" smtClean="0"/>
                        <a:t>Pedalog</a:t>
                      </a:r>
                      <a:endParaRPr lang="tr-TR" sz="1600" baseline="0" dirty="0" smtClean="0"/>
                    </a:p>
                    <a:p>
                      <a:pPr algn="l">
                        <a:buFont typeface="Arial" pitchFamily="34" charset="0"/>
                        <a:buChar char="•"/>
                      </a:pPr>
                      <a:r>
                        <a:rPr lang="tr-TR" sz="1600" baseline="0" dirty="0" smtClean="0"/>
                        <a:t> Ziraat Mühendisi</a:t>
                      </a:r>
                    </a:p>
                    <a:p>
                      <a:pPr algn="l">
                        <a:buFont typeface="Arial" pitchFamily="34" charset="0"/>
                        <a:buNone/>
                      </a:pPr>
                      <a:endParaRPr lang="tr-TR" sz="1600" baseline="0" dirty="0" smtClean="0"/>
                    </a:p>
                  </a:txBody>
                  <a:tcPr anchor="ctr"/>
                </a:tc>
                <a:tc>
                  <a:txBody>
                    <a:bodyPr/>
                    <a:lstStyle/>
                    <a:p>
                      <a:pPr algn="l">
                        <a:buFont typeface="Arial" pitchFamily="34" charset="0"/>
                        <a:buChar char="•"/>
                      </a:pPr>
                      <a:r>
                        <a:rPr lang="tr-TR" sz="1600" dirty="0" smtClean="0"/>
                        <a:t>  Su Kirliliği Mühendisi</a:t>
                      </a:r>
                    </a:p>
                    <a:p>
                      <a:pPr algn="l">
                        <a:buFont typeface="Arial" pitchFamily="34" charset="0"/>
                        <a:buChar char="•"/>
                      </a:pPr>
                      <a:r>
                        <a:rPr lang="tr-TR" sz="1600" dirty="0" smtClean="0"/>
                        <a:t> Çevre Mühendisi</a:t>
                      </a:r>
                    </a:p>
                    <a:p>
                      <a:pPr algn="l">
                        <a:buFont typeface="Arial" pitchFamily="34" charset="0"/>
                        <a:buChar char="•"/>
                      </a:pPr>
                      <a:r>
                        <a:rPr lang="tr-TR" sz="1600" dirty="0" smtClean="0"/>
                        <a:t> Sistem Analisti</a:t>
                      </a:r>
                    </a:p>
                    <a:p>
                      <a:pPr algn="l">
                        <a:buFont typeface="Arial" pitchFamily="34" charset="0"/>
                        <a:buChar char="•"/>
                      </a:pPr>
                      <a:r>
                        <a:rPr lang="tr-TR" sz="1600" dirty="0" smtClean="0"/>
                        <a:t> Su Kimyası Uzmanı</a:t>
                      </a:r>
                    </a:p>
                    <a:p>
                      <a:pPr algn="l">
                        <a:buFont typeface="Arial" pitchFamily="34" charset="0"/>
                        <a:buChar char="•"/>
                      </a:pPr>
                      <a:r>
                        <a:rPr lang="tr-TR" sz="1600" dirty="0" smtClean="0"/>
                        <a:t> Hidrolog</a:t>
                      </a:r>
                    </a:p>
                    <a:p>
                      <a:pPr algn="l">
                        <a:buFont typeface="Arial" pitchFamily="34" charset="0"/>
                        <a:buChar char="•"/>
                      </a:pPr>
                      <a:r>
                        <a:rPr lang="tr-TR" sz="1600" dirty="0" smtClean="0"/>
                        <a:t> </a:t>
                      </a:r>
                      <a:r>
                        <a:rPr lang="tr-TR" sz="1600" dirty="0" err="1" smtClean="0"/>
                        <a:t>Hidrojeolog</a:t>
                      </a:r>
                      <a:endParaRPr lang="tr-TR" sz="1600" dirty="0" smtClean="0"/>
                    </a:p>
                    <a:p>
                      <a:pPr algn="l">
                        <a:buFont typeface="Arial" pitchFamily="34" charset="0"/>
                        <a:buChar char="•"/>
                      </a:pPr>
                      <a:r>
                        <a:rPr lang="tr-TR" sz="1600" dirty="0" smtClean="0"/>
                        <a:t> </a:t>
                      </a:r>
                      <a:r>
                        <a:rPr lang="tr-TR" sz="1600" dirty="0" err="1" smtClean="0"/>
                        <a:t>Hidrojeofizikçi</a:t>
                      </a:r>
                      <a:endParaRPr lang="tr-TR" sz="1600" dirty="0"/>
                    </a:p>
                  </a:txBody>
                  <a:tcPr anchor="ctr"/>
                </a:tc>
                <a:tc>
                  <a:txBody>
                    <a:bodyPr/>
                    <a:lstStyle/>
                    <a:p>
                      <a:pPr algn="l">
                        <a:buFont typeface="Arial" pitchFamily="34" charset="0"/>
                        <a:buChar char="•"/>
                      </a:pPr>
                      <a:r>
                        <a:rPr lang="tr-TR" sz="1600" dirty="0" smtClean="0"/>
                        <a:t> Hava Kirliliği Mühendisi</a:t>
                      </a:r>
                    </a:p>
                    <a:p>
                      <a:pPr algn="l">
                        <a:buFont typeface="Arial" pitchFamily="34" charset="0"/>
                        <a:buChar char="•"/>
                      </a:pPr>
                      <a:r>
                        <a:rPr lang="tr-TR" sz="1600" dirty="0" smtClean="0"/>
                        <a:t> Çevre Mühendisi</a:t>
                      </a:r>
                    </a:p>
                    <a:p>
                      <a:pPr algn="l">
                        <a:buFont typeface="Arial" pitchFamily="34" charset="0"/>
                        <a:buChar char="•"/>
                      </a:pPr>
                      <a:r>
                        <a:rPr lang="tr-TR" sz="1600" dirty="0" smtClean="0"/>
                        <a:t> Sistem Analisti</a:t>
                      </a:r>
                    </a:p>
                    <a:p>
                      <a:pPr algn="l">
                        <a:buFont typeface="Arial" pitchFamily="34" charset="0"/>
                        <a:buChar char="•"/>
                      </a:pPr>
                      <a:r>
                        <a:rPr lang="tr-TR" sz="1600" dirty="0" smtClean="0"/>
                        <a:t> Meteorolog</a:t>
                      </a:r>
                    </a:p>
                    <a:p>
                      <a:pPr algn="l">
                        <a:buFont typeface="Arial" pitchFamily="34" charset="0"/>
                        <a:buNone/>
                      </a:pPr>
                      <a:endParaRPr lang="tr-TR" sz="1600" dirty="0"/>
                    </a:p>
                  </a:txBody>
                  <a:tcPr anchor="ctr"/>
                </a:tc>
              </a:tr>
            </a:tbl>
          </a:graphicData>
        </a:graphic>
      </p:graphicFrame>
    </p:spTree>
    <p:extLst>
      <p:ext uri="{BB962C8B-B14F-4D97-AF65-F5344CB8AC3E}">
        <p14:creationId xmlns:p14="http://schemas.microsoft.com/office/powerpoint/2010/main" xmlns="" val="62767082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93695" y="156518"/>
            <a:ext cx="10018713" cy="354227"/>
          </a:xfrm>
        </p:spPr>
        <p:txBody>
          <a:bodyPr>
            <a:noAutofit/>
          </a:bodyPr>
          <a:lstStyle/>
          <a:p>
            <a:r>
              <a:rPr lang="tr-TR" sz="2800" dirty="0" smtClean="0"/>
              <a:t>ÇED ÇALIŞMASININ ÇERÇEVESİ VE AŞAMALARI</a:t>
            </a:r>
            <a:endParaRPr lang="tr-TR" sz="2800" dirty="0"/>
          </a:p>
        </p:txBody>
      </p:sp>
      <p:sp>
        <p:nvSpPr>
          <p:cNvPr id="3" name="İçerik Yer Tutucusu 2"/>
          <p:cNvSpPr>
            <a:spLocks noGrp="1"/>
          </p:cNvSpPr>
          <p:nvPr>
            <p:ph idx="1"/>
          </p:nvPr>
        </p:nvSpPr>
        <p:spPr>
          <a:xfrm>
            <a:off x="1484310" y="1070919"/>
            <a:ext cx="10018713" cy="5049795"/>
          </a:xfrm>
        </p:spPr>
        <p:txBody>
          <a:bodyPr/>
          <a:lstStyle/>
          <a:p>
            <a:pPr>
              <a:buNone/>
            </a:pPr>
            <a:r>
              <a:rPr lang="tr-TR" b="1" dirty="0" smtClean="0">
                <a:solidFill>
                  <a:schemeClr val="accent1"/>
                </a:solidFill>
              </a:rPr>
              <a:t>3. </a:t>
            </a:r>
            <a:r>
              <a:rPr lang="tr-TR" b="1" dirty="0" smtClean="0"/>
              <a:t>ELEME AŞAMASI</a:t>
            </a:r>
          </a:p>
          <a:p>
            <a:pPr algn="just">
              <a:buNone/>
            </a:pPr>
            <a:r>
              <a:rPr lang="tr-TR" dirty="0" smtClean="0"/>
              <a:t>	</a:t>
            </a:r>
            <a:r>
              <a:rPr lang="tr-TR" sz="2200" dirty="0" smtClean="0"/>
              <a:t>Her proje ve/veya faaliyet için ÇED yaklaşımını uygulamadan önce böyle bir uygulamaya gerek olup olmadığı belirlenmeli, eldeki kısıtlı sayıdaki uzman personel, zaman ve finansman en iyi biçimde kullanılmalıdır.</a:t>
            </a:r>
          </a:p>
          <a:p>
            <a:pPr algn="just">
              <a:buNone/>
            </a:pPr>
            <a:r>
              <a:rPr lang="tr-TR" sz="2200" dirty="0" smtClean="0"/>
              <a:t>	Başlangıç aşamasında eleme prosedüründe karşılaşılabilecek güçlükleri yenmek için lineer proje ve faaliyet için bir ön değerlendirme (Proje Tanıtım Dosyası) yaklaşımı da uygundur. Böylece, bir proje veya faaliyetin ÇED gerektirip gerektirmediğine bakılır.</a:t>
            </a:r>
          </a:p>
          <a:p>
            <a:pPr algn="just">
              <a:buNone/>
            </a:pPr>
            <a:r>
              <a:rPr lang="tr-TR" sz="2200" dirty="0" smtClean="0"/>
              <a:t>	Proje tanıtım dosyasının bir yararı da, ÇED çalışmasının gerekli olduğu durumlarda ihtiyaç duyulan veri ve bilginin önceden bilinmesidir. </a:t>
            </a:r>
          </a:p>
          <a:p>
            <a:pPr>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81</a:t>
            </a:fld>
            <a:endParaRPr lang="tr-TR" dirty="0"/>
          </a:p>
        </p:txBody>
      </p:sp>
    </p:spTree>
    <p:extLst>
      <p:ext uri="{BB962C8B-B14F-4D97-AF65-F5344CB8AC3E}">
        <p14:creationId xmlns:p14="http://schemas.microsoft.com/office/powerpoint/2010/main" xmlns="" val="203770434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9025" y="125627"/>
            <a:ext cx="10018713" cy="582827"/>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1046205"/>
            <a:ext cx="10018713" cy="4744995"/>
          </a:xfrm>
        </p:spPr>
        <p:txBody>
          <a:bodyPr/>
          <a:lstStyle/>
          <a:p>
            <a:pPr>
              <a:lnSpc>
                <a:spcPct val="150000"/>
              </a:lnSpc>
              <a:buNone/>
            </a:pPr>
            <a:r>
              <a:rPr lang="tr-TR" b="1" dirty="0" smtClean="0">
                <a:solidFill>
                  <a:schemeClr val="accent1"/>
                </a:solidFill>
              </a:rPr>
              <a:t>4. </a:t>
            </a:r>
            <a:r>
              <a:rPr lang="tr-TR" b="1" dirty="0" smtClean="0"/>
              <a:t>KAPSAM VE ETKİLERİN BELİRLENMESİ</a:t>
            </a:r>
          </a:p>
          <a:p>
            <a:pPr>
              <a:lnSpc>
                <a:spcPct val="150000"/>
              </a:lnSpc>
              <a:buNone/>
            </a:pPr>
            <a:endParaRPr lang="tr-TR" b="1" dirty="0" smtClean="0"/>
          </a:p>
          <a:p>
            <a:pPr>
              <a:lnSpc>
                <a:spcPct val="150000"/>
              </a:lnSpc>
              <a:buNone/>
            </a:pPr>
            <a:r>
              <a:rPr lang="tr-TR" sz="2200" dirty="0" smtClean="0"/>
              <a:t>Kapsam ve etkilerin belirlenmesi aşamasında ;</a:t>
            </a:r>
          </a:p>
          <a:p>
            <a:pPr>
              <a:lnSpc>
                <a:spcPct val="150000"/>
              </a:lnSpc>
            </a:pPr>
            <a:r>
              <a:rPr lang="tr-TR" sz="2200" dirty="0" smtClean="0"/>
              <a:t> Bir ÇED çalışmasının sınırları çizilir.</a:t>
            </a:r>
          </a:p>
          <a:p>
            <a:pPr>
              <a:lnSpc>
                <a:spcPct val="150000"/>
              </a:lnSpc>
            </a:pPr>
            <a:r>
              <a:rPr lang="tr-TR" sz="2200" dirty="0" smtClean="0"/>
              <a:t> Değerlendirilecek proje veya faaliyetin çeşitli alternatiflerinin çevresel etkileri ortaya konur.</a:t>
            </a:r>
          </a:p>
          <a:p>
            <a:pPr>
              <a:lnSpc>
                <a:spcPct val="150000"/>
              </a:lnSpc>
            </a:pPr>
            <a:r>
              <a:rPr lang="tr-TR" sz="2200" dirty="0" smtClean="0"/>
              <a:t> Bir projenin ana hatları, daha genel ve üt düzeyde alınan kararlarla belirlenmiş olur.</a:t>
            </a:r>
          </a:p>
          <a:p>
            <a:pPr>
              <a:lnSpc>
                <a:spcPct val="150000"/>
              </a:lnSpc>
              <a:buNone/>
            </a:pPr>
            <a:endParaRPr lang="tr-TR" sz="2200" dirty="0" smtClean="0"/>
          </a:p>
          <a:p>
            <a:pPr>
              <a:lnSpc>
                <a:spcPct val="150000"/>
              </a:lnSpc>
            </a:pPr>
            <a:endParaRPr lang="tr-TR" sz="22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82</a:t>
            </a:fld>
            <a:endParaRPr lang="tr-TR" dirty="0"/>
          </a:p>
        </p:txBody>
      </p:sp>
    </p:spTree>
    <p:extLst>
      <p:ext uri="{BB962C8B-B14F-4D97-AF65-F5344CB8AC3E}">
        <p14:creationId xmlns:p14="http://schemas.microsoft.com/office/powerpoint/2010/main" xmlns="" val="273358474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0787" y="117390"/>
            <a:ext cx="10018713" cy="632254"/>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864973"/>
            <a:ext cx="10018713" cy="5305168"/>
          </a:xfrm>
        </p:spPr>
        <p:txBody>
          <a:bodyPr>
            <a:normAutofit/>
          </a:bodyPr>
          <a:lstStyle/>
          <a:p>
            <a:pPr>
              <a:buNone/>
            </a:pPr>
            <a:r>
              <a:rPr lang="tr-TR" dirty="0" smtClean="0"/>
              <a:t>	Örneğin ; Amerikan Atom Enerjisi Komisyonu, nükleer güç santrallerinin çevresel etkilerinin belirlenmesi kapsamında ;</a:t>
            </a:r>
          </a:p>
          <a:p>
            <a:pPr lvl="1"/>
            <a:r>
              <a:rPr lang="tr-TR" dirty="0" smtClean="0"/>
              <a:t> Proje alanı ve topografyası</a:t>
            </a:r>
          </a:p>
          <a:p>
            <a:pPr lvl="1"/>
            <a:r>
              <a:rPr lang="tr-TR" dirty="0" smtClean="0"/>
              <a:t> Bölgesel demografi , arazi ve su kullanımı</a:t>
            </a:r>
          </a:p>
          <a:p>
            <a:pPr lvl="1"/>
            <a:r>
              <a:rPr lang="tr-TR" dirty="0" smtClean="0"/>
              <a:t> Bölgedeki tarihi , kültürel , doğal ve estetik değerler</a:t>
            </a:r>
          </a:p>
          <a:p>
            <a:pPr lvl="1"/>
            <a:r>
              <a:rPr lang="tr-TR" dirty="0" smtClean="0"/>
              <a:t> Jeoloji</a:t>
            </a:r>
          </a:p>
          <a:p>
            <a:pPr lvl="1"/>
            <a:r>
              <a:rPr lang="tr-TR" dirty="0" smtClean="0"/>
              <a:t> Hidroloji</a:t>
            </a:r>
          </a:p>
          <a:p>
            <a:pPr lvl="1"/>
            <a:r>
              <a:rPr lang="tr-TR" dirty="0" smtClean="0"/>
              <a:t> Meteoroloji</a:t>
            </a:r>
          </a:p>
          <a:p>
            <a:pPr lvl="1"/>
            <a:r>
              <a:rPr lang="tr-TR" dirty="0" smtClean="0"/>
              <a:t>Ekoloji </a:t>
            </a:r>
          </a:p>
          <a:p>
            <a:pPr lvl="1"/>
            <a:r>
              <a:rPr lang="tr-TR" dirty="0" smtClean="0"/>
              <a:t>Mevcut radyasyon seviyeleri</a:t>
            </a:r>
          </a:p>
          <a:p>
            <a:pPr>
              <a:buNone/>
            </a:pPr>
            <a:r>
              <a:rPr lang="tr-TR" dirty="0" smtClean="0"/>
              <a:t> 	ana başlıkları altında çalışmalar yapılmasını önermektedir.</a:t>
            </a: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83</a:t>
            </a:fld>
            <a:endParaRPr lang="tr-TR" dirty="0"/>
          </a:p>
        </p:txBody>
      </p:sp>
    </p:spTree>
    <p:extLst>
      <p:ext uri="{BB962C8B-B14F-4D97-AF65-F5344CB8AC3E}">
        <p14:creationId xmlns:p14="http://schemas.microsoft.com/office/powerpoint/2010/main" xmlns="" val="146674087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41976" y="125628"/>
            <a:ext cx="10018713" cy="689919"/>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930876"/>
            <a:ext cx="10018713" cy="5651156"/>
          </a:xfrm>
        </p:spPr>
        <p:txBody>
          <a:bodyPr>
            <a:normAutofit/>
          </a:bodyPr>
          <a:lstStyle/>
          <a:p>
            <a:pPr>
              <a:buNone/>
            </a:pPr>
            <a:r>
              <a:rPr lang="tr-TR" dirty="0" smtClean="0"/>
              <a:t>	</a:t>
            </a:r>
            <a:r>
              <a:rPr lang="tr-TR" sz="2000" dirty="0" smtClean="0"/>
              <a:t>ABD ‘de barajlar üzerine yapılan 55 ÇED çalışmasını değerlendiren </a:t>
            </a:r>
            <a:r>
              <a:rPr lang="tr-TR" sz="2000" dirty="0" err="1" smtClean="0"/>
              <a:t>Ortolano</a:t>
            </a:r>
            <a:r>
              <a:rPr lang="tr-TR" sz="2000" dirty="0" smtClean="0"/>
              <a:t> ve </a:t>
            </a:r>
            <a:r>
              <a:rPr lang="tr-TR" sz="2000" dirty="0" err="1" smtClean="0"/>
              <a:t>Hill</a:t>
            </a:r>
            <a:r>
              <a:rPr lang="tr-TR" sz="2000" dirty="0" smtClean="0"/>
              <a:t>  (1972) bu konuda aşağıdaki sistematiği ortaya koymuştur :</a:t>
            </a:r>
            <a:endParaRPr lang="tr-TR" dirty="0" smtClean="0"/>
          </a:p>
          <a:p>
            <a:pPr lvl="1"/>
            <a:r>
              <a:rPr lang="tr-TR" dirty="0" smtClean="0"/>
              <a:t> Arazi ve verim kaybının tespiti ,</a:t>
            </a:r>
          </a:p>
          <a:p>
            <a:pPr lvl="1"/>
            <a:r>
              <a:rPr lang="tr-TR" dirty="0" smtClean="0"/>
              <a:t> Mevcut yapıların , arkeolojik ve tarihi sit alanlarının kaybı ,</a:t>
            </a:r>
          </a:p>
          <a:p>
            <a:pPr lvl="1"/>
            <a:r>
              <a:rPr lang="tr-TR" dirty="0" smtClean="0"/>
              <a:t> Yaban hayvanlarının habitat kaybı</a:t>
            </a:r>
            <a:r>
              <a:rPr lang="tr-TR" dirty="0"/>
              <a:t> </a:t>
            </a:r>
            <a:r>
              <a:rPr lang="tr-TR" dirty="0" smtClean="0"/>
              <a:t>, estetik kalitede değişim ,</a:t>
            </a:r>
          </a:p>
          <a:p>
            <a:pPr lvl="1"/>
            <a:r>
              <a:rPr lang="tr-TR" dirty="0" smtClean="0"/>
              <a:t>Doğal akarsu mecralarının yok olmasının getirdiği sonuçlar ,</a:t>
            </a:r>
          </a:p>
          <a:p>
            <a:pPr lvl="1"/>
            <a:r>
              <a:rPr lang="tr-TR" dirty="0" smtClean="0"/>
              <a:t> Baraj haznesinin oluşturacağı etkiler ,</a:t>
            </a:r>
          </a:p>
          <a:p>
            <a:pPr lvl="1"/>
            <a:r>
              <a:rPr lang="tr-TR" dirty="0" smtClean="0"/>
              <a:t> Baraj haznesinin neden olacağı su kalite değişimleri ,</a:t>
            </a:r>
          </a:p>
          <a:p>
            <a:pPr lvl="1"/>
            <a:r>
              <a:rPr lang="tr-TR" dirty="0" smtClean="0"/>
              <a:t> Baraj yapısının neden olacağı etkiler ,</a:t>
            </a:r>
          </a:p>
          <a:p>
            <a:pPr lvl="1"/>
            <a:r>
              <a:rPr lang="tr-TR" dirty="0" smtClean="0"/>
              <a:t> Dolu ve dip savaklarda , su alma yapılarından etkilenen mansaptaki değişimler ,</a:t>
            </a:r>
          </a:p>
          <a:p>
            <a:pPr lvl="1"/>
            <a:r>
              <a:rPr lang="tr-TR" dirty="0" smtClean="0"/>
              <a:t>Yer altı suyuna etkiler ,</a:t>
            </a:r>
          </a:p>
          <a:p>
            <a:pPr lvl="1"/>
            <a:r>
              <a:rPr lang="tr-TR" dirty="0" smtClean="0"/>
              <a:t>Baraj su seviyesi değişiminin etkileri. </a:t>
            </a:r>
          </a:p>
          <a:p>
            <a:endParaRPr lang="tr-TR" dirty="0" smtClean="0"/>
          </a:p>
        </p:txBody>
      </p:sp>
      <p:sp>
        <p:nvSpPr>
          <p:cNvPr id="4" name="Slayt Numarası Yer Tutucusu 3"/>
          <p:cNvSpPr>
            <a:spLocks noGrp="1"/>
          </p:cNvSpPr>
          <p:nvPr>
            <p:ph type="sldNum" sz="quarter" idx="12"/>
          </p:nvPr>
        </p:nvSpPr>
        <p:spPr/>
        <p:txBody>
          <a:bodyPr/>
          <a:lstStyle/>
          <a:p>
            <a:fld id="{CCDD91AA-F5A4-454C-9208-F07C8F977E0B}" type="slidenum">
              <a:rPr lang="tr-TR" smtClean="0"/>
              <a:pPr/>
              <a:t>84</a:t>
            </a:fld>
            <a:endParaRPr lang="tr-TR" dirty="0"/>
          </a:p>
        </p:txBody>
      </p:sp>
    </p:spTree>
    <p:extLst>
      <p:ext uri="{BB962C8B-B14F-4D97-AF65-F5344CB8AC3E}">
        <p14:creationId xmlns:p14="http://schemas.microsoft.com/office/powerpoint/2010/main" xmlns="" val="26104637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360" y="109153"/>
            <a:ext cx="10018713" cy="673442"/>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1070919"/>
            <a:ext cx="10018713" cy="840259"/>
          </a:xfrm>
        </p:spPr>
        <p:txBody>
          <a:bodyPr>
            <a:normAutofit fontScale="85000" lnSpcReduction="10000"/>
          </a:bodyPr>
          <a:lstStyle/>
          <a:p>
            <a:pPr>
              <a:buNone/>
            </a:pPr>
            <a:r>
              <a:rPr lang="tr-TR" dirty="0" smtClean="0"/>
              <a:t>	</a:t>
            </a:r>
            <a:r>
              <a:rPr lang="tr-TR" dirty="0" err="1" smtClean="0"/>
              <a:t>Gilliam</a:t>
            </a:r>
            <a:r>
              <a:rPr lang="tr-TR" dirty="0" smtClean="0"/>
              <a:t> ve Canter (1973) , havaalanları için yapılmış 8 ÇED çalışmasını değerlendirerek insan ve doğal çevre üzerinde oluşabilecek etkilerin sistematiğini yapmışlardır.</a:t>
            </a:r>
          </a:p>
          <a:p>
            <a:pPr>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85</a:t>
            </a:fld>
            <a:endParaRPr lang="tr-TR" dirty="0"/>
          </a:p>
        </p:txBody>
      </p:sp>
      <p:graphicFrame>
        <p:nvGraphicFramePr>
          <p:cNvPr id="5" name="4 Tablo"/>
          <p:cNvGraphicFramePr>
            <a:graphicFrameLocks noGrp="1"/>
          </p:cNvGraphicFramePr>
          <p:nvPr>
            <p:extLst>
              <p:ext uri="{D42A27DB-BD31-4B8C-83A1-F6EECF244321}">
                <p14:modId xmlns:p14="http://schemas.microsoft.com/office/powerpoint/2010/main" xmlns="" val="1609521514"/>
              </p:ext>
            </p:extLst>
          </p:nvPr>
        </p:nvGraphicFramePr>
        <p:xfrm>
          <a:off x="1845277" y="1787611"/>
          <a:ext cx="9358182" cy="4772289"/>
        </p:xfrm>
        <a:graphic>
          <a:graphicData uri="http://schemas.openxmlformats.org/drawingml/2006/table">
            <a:tbl>
              <a:tblPr firstRow="1" bandRow="1">
                <a:tableStyleId>{5940675A-B579-460E-94D1-54222C63F5DA}</a:tableStyleId>
              </a:tblPr>
              <a:tblGrid>
                <a:gridCol w="3723501"/>
                <a:gridCol w="5634681"/>
              </a:tblGrid>
              <a:tr h="444129">
                <a:tc gridSpan="2">
                  <a:txBody>
                    <a:bodyPr/>
                    <a:lstStyle/>
                    <a:p>
                      <a:pPr algn="ctr"/>
                      <a:r>
                        <a:rPr lang="tr-TR" sz="1600" dirty="0" smtClean="0"/>
                        <a:t>HAVAALANLARI</a:t>
                      </a:r>
                      <a:r>
                        <a:rPr lang="tr-TR" sz="1600" baseline="0" dirty="0" smtClean="0"/>
                        <a:t> İÇİN ÇED KAPSAMI</a:t>
                      </a:r>
                      <a:endParaRPr lang="tr-TR" sz="1600" dirty="0"/>
                    </a:p>
                  </a:txBody>
                  <a:tcPr anchor="ctr"/>
                </a:tc>
                <a:tc hMerge="1">
                  <a:txBody>
                    <a:bodyPr/>
                    <a:lstStyle/>
                    <a:p>
                      <a:endParaRPr lang="tr-TR" dirty="0"/>
                    </a:p>
                  </a:txBody>
                  <a:tcPr/>
                </a:tc>
              </a:tr>
              <a:tr h="2194564">
                <a:tc>
                  <a:txBody>
                    <a:bodyPr/>
                    <a:lstStyle/>
                    <a:p>
                      <a:r>
                        <a:rPr lang="tr-TR" sz="1600" b="1" dirty="0" smtClean="0"/>
                        <a:t>İNSAN ÇEVRESİNE OLAN ETKİLER</a:t>
                      </a:r>
                      <a:endParaRPr lang="tr-TR" sz="1600" b="1" dirty="0"/>
                    </a:p>
                  </a:txBody>
                  <a:tcPr anchor="ctr"/>
                </a:tc>
                <a:tc>
                  <a:txBody>
                    <a:bodyPr/>
                    <a:lstStyle/>
                    <a:p>
                      <a:r>
                        <a:rPr lang="tr-TR" sz="1600" dirty="0" smtClean="0"/>
                        <a:t>Taşınmazlara olan etkiler</a:t>
                      </a:r>
                    </a:p>
                    <a:p>
                      <a:r>
                        <a:rPr lang="tr-TR" sz="1600" dirty="0" smtClean="0"/>
                        <a:t>Estetik ve görsel etkiler</a:t>
                      </a:r>
                    </a:p>
                    <a:p>
                      <a:r>
                        <a:rPr lang="tr-TR" sz="1600" dirty="0" smtClean="0"/>
                        <a:t>Yerleşim bölgesine olan etkiler</a:t>
                      </a:r>
                    </a:p>
                    <a:p>
                      <a:r>
                        <a:rPr lang="tr-TR" sz="1600" dirty="0" smtClean="0"/>
                        <a:t>Kamu hizmetlerine olan etkiler</a:t>
                      </a:r>
                    </a:p>
                    <a:p>
                      <a:r>
                        <a:rPr lang="tr-TR" sz="1600" dirty="0" smtClean="0"/>
                        <a:t>İskan yerlerindeki</a:t>
                      </a:r>
                      <a:r>
                        <a:rPr lang="tr-TR" sz="1600" baseline="0" dirty="0" smtClean="0"/>
                        <a:t> zorunlu değişimler</a:t>
                      </a:r>
                    </a:p>
                    <a:p>
                      <a:r>
                        <a:rPr lang="tr-TR" sz="1600" baseline="0" dirty="0" smtClean="0"/>
                        <a:t>Gürültü etkileri</a:t>
                      </a:r>
                    </a:p>
                    <a:p>
                      <a:r>
                        <a:rPr lang="tr-TR" sz="1600" baseline="0" dirty="0" smtClean="0"/>
                        <a:t>Hava alanı konumu, uçuş konileri, güvenlik sorunları</a:t>
                      </a:r>
                    </a:p>
                    <a:p>
                      <a:r>
                        <a:rPr lang="tr-TR" sz="1600" baseline="0" dirty="0" smtClean="0"/>
                        <a:t>Planlanan kullanım kapasitesinin etkileri</a:t>
                      </a:r>
                    </a:p>
                    <a:p>
                      <a:r>
                        <a:rPr lang="tr-TR" sz="1600" baseline="0" dirty="0" smtClean="0"/>
                        <a:t>İş piyasasına etkileri</a:t>
                      </a:r>
                    </a:p>
                    <a:p>
                      <a:r>
                        <a:rPr lang="tr-TR" sz="1600" baseline="0" dirty="0" smtClean="0"/>
                        <a:t>Sosyo-psikolojik etkiler</a:t>
                      </a:r>
                      <a:endParaRPr lang="tr-TR" sz="1600" dirty="0"/>
                    </a:p>
                  </a:txBody>
                  <a:tcPr anchor="ctr"/>
                </a:tc>
              </a:tr>
              <a:tr h="1567546">
                <a:tc>
                  <a:txBody>
                    <a:bodyPr/>
                    <a:lstStyle/>
                    <a:p>
                      <a:r>
                        <a:rPr lang="tr-TR" sz="1600" b="1" dirty="0" smtClean="0"/>
                        <a:t>DOĞAL ÇEVREYE OLAN ETKİLER</a:t>
                      </a:r>
                      <a:endParaRPr lang="tr-TR" sz="1600" b="1" dirty="0"/>
                    </a:p>
                  </a:txBody>
                  <a:tcPr anchor="ctr"/>
                </a:tc>
                <a:tc>
                  <a:txBody>
                    <a:bodyPr/>
                    <a:lstStyle/>
                    <a:p>
                      <a:r>
                        <a:rPr lang="tr-TR" sz="1600" dirty="0" smtClean="0"/>
                        <a:t>Proje alanındaki yaban</a:t>
                      </a:r>
                      <a:r>
                        <a:rPr lang="tr-TR" sz="1600" baseline="0" dirty="0" smtClean="0"/>
                        <a:t> hayatı</a:t>
                      </a:r>
                    </a:p>
                    <a:p>
                      <a:r>
                        <a:rPr lang="tr-TR" sz="1600" baseline="0" dirty="0" smtClean="0"/>
                        <a:t>Su kirlenmesi</a:t>
                      </a:r>
                    </a:p>
                    <a:p>
                      <a:r>
                        <a:rPr lang="tr-TR" sz="1600" baseline="0" dirty="0" smtClean="0"/>
                        <a:t>Ormanlar</a:t>
                      </a:r>
                    </a:p>
                    <a:p>
                      <a:r>
                        <a:rPr lang="tr-TR" sz="1600" baseline="0" dirty="0" smtClean="0"/>
                        <a:t>Mevcut binalar ve kullanım</a:t>
                      </a:r>
                    </a:p>
                    <a:p>
                      <a:r>
                        <a:rPr lang="tr-TR" sz="1600" baseline="0" dirty="0" smtClean="0"/>
                        <a:t>Hava kirlenmesi</a:t>
                      </a:r>
                    </a:p>
                    <a:p>
                      <a:r>
                        <a:rPr lang="tr-TR" sz="1600" baseline="0" dirty="0" smtClean="0"/>
                        <a:t>Erozyon </a:t>
                      </a:r>
                    </a:p>
                    <a:p>
                      <a:r>
                        <a:rPr lang="tr-TR" sz="1600" baseline="0" dirty="0" smtClean="0"/>
                        <a:t>Genel ekolojik etkiler</a:t>
                      </a:r>
                    </a:p>
                  </a:txBody>
                  <a:tcPr anchor="ctr"/>
                </a:tc>
              </a:tr>
            </a:tbl>
          </a:graphicData>
        </a:graphic>
      </p:graphicFrame>
    </p:spTree>
    <p:extLst>
      <p:ext uri="{BB962C8B-B14F-4D97-AF65-F5344CB8AC3E}">
        <p14:creationId xmlns:p14="http://schemas.microsoft.com/office/powerpoint/2010/main" xmlns="" val="158340893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0786" y="142104"/>
            <a:ext cx="10018713" cy="648730"/>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889687"/>
            <a:ext cx="10018713" cy="5066270"/>
          </a:xfrm>
        </p:spPr>
        <p:txBody>
          <a:bodyPr/>
          <a:lstStyle/>
          <a:p>
            <a:pPr>
              <a:buNone/>
            </a:pPr>
            <a:r>
              <a:rPr lang="tr-TR" sz="2800" dirty="0" smtClean="0"/>
              <a:t>	Çevresel etkiler geri dönüşü </a:t>
            </a:r>
            <a:r>
              <a:rPr lang="tr-TR" sz="2800" b="1" dirty="0" smtClean="0"/>
              <a:t>mümkün</a:t>
            </a:r>
            <a:r>
              <a:rPr lang="tr-TR" sz="2800" dirty="0" smtClean="0"/>
              <a:t> </a:t>
            </a:r>
            <a:r>
              <a:rPr lang="tr-TR" sz="2800" b="1" dirty="0" smtClean="0"/>
              <a:t>olan</a:t>
            </a:r>
            <a:r>
              <a:rPr lang="tr-TR" sz="2800" dirty="0" smtClean="0"/>
              <a:t> ve </a:t>
            </a:r>
            <a:r>
              <a:rPr lang="tr-TR" sz="2800" dirty="0" smtClean="0">
                <a:solidFill>
                  <a:srgbClr val="FF0000"/>
                </a:solidFill>
              </a:rPr>
              <a:t>olmayan</a:t>
            </a:r>
            <a:r>
              <a:rPr lang="tr-TR" sz="2800" dirty="0" smtClean="0"/>
              <a:t> sonuçlar yaratabilir…</a:t>
            </a:r>
          </a:p>
          <a:p>
            <a:pPr lvl="1">
              <a:lnSpc>
                <a:spcPct val="150000"/>
              </a:lnSpc>
            </a:pPr>
            <a:r>
              <a:rPr lang="tr-TR" sz="2200" dirty="0" smtClean="0"/>
              <a:t>Etki ortadan kalktığında makul zaman süreleri içinde ekolojik sistemin başlangıçtaki durumuna dönmesi söz konusu ise bu tür etkilere </a:t>
            </a:r>
            <a:r>
              <a:rPr lang="tr-TR" sz="2200" b="1" dirty="0" smtClean="0"/>
              <a:t>“geri dönüşü mümkün olan etkiler”</a:t>
            </a:r>
            <a:r>
              <a:rPr lang="tr-TR" sz="2200" dirty="0" smtClean="0"/>
              <a:t> denir. Örneğin ; bir alıcı su ortamının parçalanabilir nitelikte organik madde ile yüklenmesi.</a:t>
            </a:r>
          </a:p>
          <a:p>
            <a:pPr lvl="1">
              <a:lnSpc>
                <a:spcPct val="150000"/>
              </a:lnSpc>
            </a:pPr>
            <a:r>
              <a:rPr lang="tr-TR" sz="2200" dirty="0" smtClean="0"/>
              <a:t>Etki ortadan kalktıktan uzun bir süre sonra bile sistemin başlangıçtaki durumuna dönmesini engelleyen etkilere </a:t>
            </a:r>
            <a:r>
              <a:rPr lang="tr-TR" sz="2200" b="1" dirty="0" smtClean="0"/>
              <a:t>“geri dönüşsüz etkiler” </a:t>
            </a:r>
            <a:r>
              <a:rPr lang="tr-TR" sz="2200" dirty="0" smtClean="0"/>
              <a:t>denir. Örneğin ; tehlikeli atıklar , radyoaktif atıklar , ağır metaller. </a:t>
            </a:r>
            <a:endParaRPr lang="tr-TR" sz="22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86</a:t>
            </a:fld>
            <a:endParaRPr lang="tr-TR" dirty="0"/>
          </a:p>
        </p:txBody>
      </p:sp>
    </p:spTree>
    <p:extLst>
      <p:ext uri="{BB962C8B-B14F-4D97-AF65-F5344CB8AC3E}">
        <p14:creationId xmlns:p14="http://schemas.microsoft.com/office/powerpoint/2010/main" xmlns="" val="75978914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92549" y="117390"/>
            <a:ext cx="10018713" cy="698156"/>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889686"/>
            <a:ext cx="10018713" cy="5099221"/>
          </a:xfrm>
        </p:spPr>
        <p:txBody>
          <a:bodyPr/>
          <a:lstStyle/>
          <a:p>
            <a:pPr algn="just">
              <a:lnSpc>
                <a:spcPct val="150000"/>
              </a:lnSpc>
              <a:buNone/>
            </a:pPr>
            <a:r>
              <a:rPr lang="tr-TR" dirty="0" smtClean="0"/>
              <a:t>	Olası çevresel etkilerin ÇED çalışması kapsamında ayrıntılı bir biçimde incelenmesi gerekmektedir. </a:t>
            </a:r>
          </a:p>
          <a:p>
            <a:pPr algn="just">
              <a:lnSpc>
                <a:spcPct val="150000"/>
              </a:lnSpc>
              <a:buNone/>
            </a:pPr>
            <a:r>
              <a:rPr lang="tr-TR" dirty="0" smtClean="0"/>
              <a:t>Bu sınırlama çalışmalarında dört ana kriterin uygulanması düşünülebilir:</a:t>
            </a:r>
          </a:p>
          <a:p>
            <a:pPr marL="1428750" lvl="2" indent="-514350">
              <a:lnSpc>
                <a:spcPct val="150000"/>
              </a:lnSpc>
              <a:buFont typeface="+mj-lt"/>
              <a:buAutoNum type="romanUcPeriod"/>
            </a:pPr>
            <a:r>
              <a:rPr lang="tr-TR" sz="2200" dirty="0" smtClean="0"/>
              <a:t>Etkinin niceliği</a:t>
            </a:r>
          </a:p>
          <a:p>
            <a:pPr marL="1428750" lvl="2" indent="-514350">
              <a:lnSpc>
                <a:spcPct val="150000"/>
              </a:lnSpc>
              <a:buFont typeface="+mj-lt"/>
              <a:buAutoNum type="romanUcPeriod"/>
            </a:pPr>
            <a:r>
              <a:rPr lang="tr-TR" sz="2200" dirty="0" smtClean="0"/>
              <a:t>Etkinin kapsamı</a:t>
            </a:r>
          </a:p>
          <a:p>
            <a:pPr marL="1428750" lvl="2" indent="-514350">
              <a:lnSpc>
                <a:spcPct val="150000"/>
              </a:lnSpc>
              <a:buFont typeface="+mj-lt"/>
              <a:buAutoNum type="romanUcPeriod"/>
            </a:pPr>
            <a:r>
              <a:rPr lang="tr-TR" sz="2200" dirty="0" smtClean="0"/>
              <a:t>Etkinin özelliği</a:t>
            </a:r>
          </a:p>
          <a:p>
            <a:pPr marL="1428750" lvl="2" indent="-514350">
              <a:lnSpc>
                <a:spcPct val="150000"/>
              </a:lnSpc>
              <a:buFont typeface="+mj-lt"/>
              <a:buAutoNum type="romanUcPeriod"/>
            </a:pPr>
            <a:r>
              <a:rPr lang="tr-TR" sz="2200" dirty="0" smtClean="0"/>
              <a:t>Çevrenin duyarlılığı</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87</a:t>
            </a:fld>
            <a:endParaRPr lang="tr-TR" dirty="0"/>
          </a:p>
        </p:txBody>
      </p:sp>
    </p:spTree>
    <p:extLst>
      <p:ext uri="{BB962C8B-B14F-4D97-AF65-F5344CB8AC3E}">
        <p14:creationId xmlns:p14="http://schemas.microsoft.com/office/powerpoint/2010/main" xmlns="" val="335007829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41976" y="125627"/>
            <a:ext cx="10018713" cy="698157"/>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1095633"/>
            <a:ext cx="10336789" cy="4930594"/>
          </a:xfrm>
        </p:spPr>
        <p:txBody>
          <a:bodyPr>
            <a:normAutofit/>
          </a:bodyPr>
          <a:lstStyle/>
          <a:p>
            <a:pPr>
              <a:lnSpc>
                <a:spcPct val="150000"/>
              </a:lnSpc>
              <a:buNone/>
            </a:pPr>
            <a:r>
              <a:rPr lang="tr-TR" sz="2200" b="1" dirty="0" smtClean="0">
                <a:solidFill>
                  <a:schemeClr val="accent1"/>
                </a:solidFill>
              </a:rPr>
              <a:t>5. </a:t>
            </a:r>
            <a:r>
              <a:rPr lang="tr-TR" sz="2200" b="1" dirty="0" smtClean="0"/>
              <a:t>ÇEVRENİN HALİHAZIR DURUMUNUN BELİRLENMESİ</a:t>
            </a:r>
          </a:p>
          <a:p>
            <a:pPr>
              <a:lnSpc>
                <a:spcPct val="150000"/>
              </a:lnSpc>
              <a:buNone/>
            </a:pPr>
            <a:r>
              <a:rPr lang="tr-TR" sz="2200" dirty="0" smtClean="0"/>
              <a:t>	Bir ÇED çalışmasının ilk aşamalarından biri, planlanan faaliyetten etkilenmesi muhtemel olan çevresel ortamın mevcut durumunun belirlenmesi, yani bir envanter çalışmasının yapılmasıdır.</a:t>
            </a:r>
          </a:p>
          <a:p>
            <a:pPr>
              <a:lnSpc>
                <a:spcPct val="150000"/>
              </a:lnSpc>
              <a:buNone/>
            </a:pPr>
            <a:r>
              <a:rPr lang="tr-TR" sz="2200" dirty="0" smtClean="0"/>
              <a:t>	Bir ÇED çalışmasının değerlendirme aşamasında ilk önce etkilerin hangi çevresel parametreler üzerinde değişimler yaratacağı konusunda hipotezler oluşturulur. Bu hipotezlerin doğruluğunun ölçümler ve kuramsal çalışmalarla kanıtlanması gereklidir.</a:t>
            </a:r>
          </a:p>
          <a:p>
            <a:pPr>
              <a:lnSpc>
                <a:spcPct val="150000"/>
              </a:lnSpc>
              <a:buNone/>
            </a:pPr>
            <a:endParaRPr lang="tr-TR" sz="22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88</a:t>
            </a:fld>
            <a:endParaRPr lang="tr-TR" dirty="0"/>
          </a:p>
        </p:txBody>
      </p:sp>
    </p:spTree>
    <p:extLst>
      <p:ext uri="{BB962C8B-B14F-4D97-AF65-F5344CB8AC3E}">
        <p14:creationId xmlns:p14="http://schemas.microsoft.com/office/powerpoint/2010/main" xmlns="" val="302638433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66689" y="125627"/>
            <a:ext cx="10018713" cy="599303"/>
          </a:xfrm>
        </p:spPr>
        <p:txBody>
          <a:bodyPr>
            <a:normAutofit fontScale="90000"/>
          </a:bodyPr>
          <a:lstStyle/>
          <a:p>
            <a:r>
              <a:rPr lang="tr-TR" dirty="0" smtClean="0"/>
              <a:t>ÇED ÇALIŞMASININ ÇERÇEVESİ VE AŞAMALARI</a:t>
            </a:r>
            <a:endParaRPr lang="tr-TR" dirty="0"/>
          </a:p>
        </p:txBody>
      </p:sp>
      <p:sp>
        <p:nvSpPr>
          <p:cNvPr id="3" name="2 İçerik Yer Tutucusu"/>
          <p:cNvSpPr>
            <a:spLocks noGrp="1"/>
          </p:cNvSpPr>
          <p:nvPr>
            <p:ph idx="1"/>
          </p:nvPr>
        </p:nvSpPr>
        <p:spPr>
          <a:xfrm>
            <a:off x="1484310" y="1293341"/>
            <a:ext cx="10018713" cy="4497859"/>
          </a:xfrm>
        </p:spPr>
        <p:txBody>
          <a:bodyPr>
            <a:normAutofit/>
          </a:bodyPr>
          <a:lstStyle/>
          <a:p>
            <a:pPr>
              <a:lnSpc>
                <a:spcPct val="150000"/>
              </a:lnSpc>
              <a:buNone/>
            </a:pPr>
            <a:r>
              <a:rPr lang="tr-TR" sz="2200" dirty="0" smtClean="0"/>
              <a:t>	Çevresel etki değerlendirmesinde ölçüm ve veri toplama çeşitli aşamalarda gereklidir :</a:t>
            </a:r>
          </a:p>
          <a:p>
            <a:pPr lvl="1">
              <a:lnSpc>
                <a:spcPct val="150000"/>
              </a:lnSpc>
            </a:pPr>
            <a:r>
              <a:rPr lang="tr-TR" sz="2200" b="1" dirty="0" smtClean="0"/>
              <a:t>Birinci aşama; </a:t>
            </a:r>
            <a:r>
              <a:rPr lang="tr-TR" sz="2200" dirty="0" smtClean="0"/>
              <a:t>proje ve faaliyetten etkilenmemiş çevrenin belirlenmesidir. Böylece ilerde oluşabilecek etkiler için başlangıç koşulları saptanmış olur.</a:t>
            </a:r>
          </a:p>
          <a:p>
            <a:pPr lvl="1">
              <a:lnSpc>
                <a:spcPct val="150000"/>
              </a:lnSpc>
            </a:pPr>
            <a:r>
              <a:rPr lang="tr-TR" sz="2200" b="1" dirty="0" smtClean="0"/>
              <a:t>İkinci aşama; </a:t>
            </a:r>
            <a:r>
              <a:rPr lang="tr-TR" sz="2200" dirty="0" smtClean="0"/>
              <a:t>işletme aşamasıdır. Bu şekilde ÇED çalışmasında belirtilmiş olan etkilerin gerçekten oluşup oluşmadığı , bunların oluşma hızı ve şiddeti, ÇED sırasında gözden kaçırılmış ya da önemi yeterince anlaşılmamış unsurlar tespit edilebilir.</a:t>
            </a:r>
          </a:p>
        </p:txBody>
      </p:sp>
      <p:sp>
        <p:nvSpPr>
          <p:cNvPr id="4" name="3 Slayt Numarası Yer Tutucusu"/>
          <p:cNvSpPr>
            <a:spLocks noGrp="1"/>
          </p:cNvSpPr>
          <p:nvPr>
            <p:ph type="sldNum" sz="quarter" idx="12"/>
          </p:nvPr>
        </p:nvSpPr>
        <p:spPr/>
        <p:txBody>
          <a:bodyPr/>
          <a:lstStyle/>
          <a:p>
            <a:fld id="{CCDD91AA-F5A4-454C-9208-F07C8F977E0B}" type="slidenum">
              <a:rPr lang="tr-TR" smtClean="0"/>
              <a:pPr/>
              <a:t>89</a:t>
            </a:fld>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lgn="just">
              <a:buNone/>
            </a:pPr>
            <a:r>
              <a:rPr lang="tr-TR" dirty="0"/>
              <a:t>İyi işleyen bir ÇED sürecinin şeffaf tabiatı sayesinde, halka/diğer ilgili taraflara danışarak ve olabildiğince gerçekleştirilmesi istenen projeye ilişkin ve geniş çapta bilgi toplayarak, projenin uygulanması sırasında ortaya çıkabilecek olası problemler, </a:t>
            </a:r>
            <a:r>
              <a:rPr lang="tr-TR" dirty="0">
                <a:solidFill>
                  <a:srgbClr val="FF0000"/>
                </a:solidFill>
              </a:rPr>
              <a:t>henüz projenin tasarım aşamasında </a:t>
            </a:r>
            <a:r>
              <a:rPr lang="tr-TR" dirty="0"/>
              <a:t>çözülebilir veya hafifletilebilir. </a:t>
            </a:r>
          </a:p>
          <a:p>
            <a:pPr marL="0" indent="0" algn="just">
              <a:buNone/>
            </a:pPr>
            <a:r>
              <a:rPr lang="tr-TR" dirty="0"/>
              <a:t>Bu yolla (bazen öngörülen) problemlerin pek çoğu, fiili uygulama başlamadan çözülmeye çalışılır ve böylelikle maliyetli zaman kaybı önlenmiş olur.</a:t>
            </a:r>
          </a:p>
          <a:p>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9</a:t>
            </a:fld>
            <a:endParaRPr lang="tr-TR" dirty="0"/>
          </a:p>
        </p:txBody>
      </p:sp>
    </p:spTree>
    <p:extLst>
      <p:ext uri="{BB962C8B-B14F-4D97-AF65-F5344CB8AC3E}">
        <p14:creationId xmlns:p14="http://schemas.microsoft.com/office/powerpoint/2010/main" xmlns="" val="402738143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7263" y="109152"/>
            <a:ext cx="10018713" cy="599302"/>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1161535"/>
            <a:ext cx="10018713" cy="4886725"/>
          </a:xfrm>
        </p:spPr>
        <p:txBody>
          <a:bodyPr>
            <a:normAutofit fontScale="92500" lnSpcReduction="10000"/>
          </a:bodyPr>
          <a:lstStyle/>
          <a:p>
            <a:pPr>
              <a:lnSpc>
                <a:spcPct val="150000"/>
              </a:lnSpc>
              <a:buNone/>
            </a:pPr>
            <a:r>
              <a:rPr lang="tr-TR" sz="2200" b="1" dirty="0" smtClean="0">
                <a:solidFill>
                  <a:schemeClr val="accent1"/>
                </a:solidFill>
              </a:rPr>
              <a:t>6. </a:t>
            </a:r>
            <a:r>
              <a:rPr lang="tr-TR" sz="2200" b="1" dirty="0" smtClean="0"/>
              <a:t>ÇEVRESEL ETKİLERİN NİCELİKSEL KESTİRİMİ VE DEĞERLENDİRİLMESİ</a:t>
            </a:r>
          </a:p>
          <a:p>
            <a:pPr>
              <a:lnSpc>
                <a:spcPct val="150000"/>
              </a:lnSpc>
              <a:buNone/>
            </a:pPr>
            <a:r>
              <a:rPr lang="tr-TR" sz="2200" dirty="0" smtClean="0"/>
              <a:t>	Bir ÇED çalışmasında planlanan faaliyetin çevreye yapacağı etkilerin niceliksel kestirimi ve değerlendirilmesi en güç aşamalarından biridir. </a:t>
            </a:r>
          </a:p>
          <a:p>
            <a:pPr>
              <a:lnSpc>
                <a:spcPct val="150000"/>
              </a:lnSpc>
              <a:buNone/>
            </a:pPr>
            <a:r>
              <a:rPr lang="tr-TR" sz="2200" dirty="0" smtClean="0"/>
              <a:t>Bu bağlamda , gelecekte oluşması muhtemel çevresel etkilerin mümkün olduğunca somut bir biçimde ortaya konması gerekir.</a:t>
            </a:r>
          </a:p>
          <a:p>
            <a:pPr>
              <a:lnSpc>
                <a:spcPct val="150000"/>
              </a:lnSpc>
              <a:buNone/>
            </a:pPr>
            <a:r>
              <a:rPr lang="tr-TR" sz="2200" dirty="0" smtClean="0"/>
              <a:t>	Objektif ve somut bir değerlendirmenin içermesi istenen üç ana unsur; </a:t>
            </a:r>
          </a:p>
          <a:p>
            <a:pPr lvl="1">
              <a:lnSpc>
                <a:spcPct val="150000"/>
              </a:lnSpc>
            </a:pPr>
            <a:r>
              <a:rPr lang="tr-TR" sz="2200" dirty="0" err="1" smtClean="0"/>
              <a:t>niceliksellik</a:t>
            </a:r>
            <a:r>
              <a:rPr lang="tr-TR" sz="2200" dirty="0" smtClean="0"/>
              <a:t>, </a:t>
            </a:r>
          </a:p>
          <a:p>
            <a:pPr lvl="1">
              <a:lnSpc>
                <a:spcPct val="150000"/>
              </a:lnSpc>
            </a:pPr>
            <a:r>
              <a:rPr lang="tr-TR" sz="2200" dirty="0" smtClean="0"/>
              <a:t>modelleme ve </a:t>
            </a:r>
          </a:p>
          <a:p>
            <a:pPr lvl="1">
              <a:lnSpc>
                <a:spcPct val="150000"/>
              </a:lnSpc>
            </a:pPr>
            <a:r>
              <a:rPr lang="tr-TR" sz="2200" dirty="0" smtClean="0"/>
              <a:t>öngörüdür.</a:t>
            </a:r>
          </a:p>
          <a:p>
            <a:pPr>
              <a:lnSpc>
                <a:spcPct val="150000"/>
              </a:lnSpc>
              <a:buNone/>
            </a:pPr>
            <a:endParaRPr lang="tr-TR" sz="2200" b="1"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90</a:t>
            </a:fld>
            <a:endParaRPr lang="tr-TR" dirty="0"/>
          </a:p>
        </p:txBody>
      </p:sp>
    </p:spTree>
    <p:extLst>
      <p:ext uri="{BB962C8B-B14F-4D97-AF65-F5344CB8AC3E}">
        <p14:creationId xmlns:p14="http://schemas.microsoft.com/office/powerpoint/2010/main" xmlns="" val="314187095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142104"/>
            <a:ext cx="10018713" cy="541637"/>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914401"/>
            <a:ext cx="10018713" cy="5090983"/>
          </a:xfrm>
        </p:spPr>
        <p:txBody>
          <a:bodyPr>
            <a:normAutofit/>
          </a:bodyPr>
          <a:lstStyle/>
          <a:p>
            <a:pPr>
              <a:lnSpc>
                <a:spcPct val="150000"/>
              </a:lnSpc>
              <a:buNone/>
            </a:pPr>
            <a:r>
              <a:rPr lang="tr-TR" sz="2200" dirty="0" smtClean="0"/>
              <a:t>Niceliksel kestirim probleminin çözümü için iki yol önerilebilir :</a:t>
            </a:r>
          </a:p>
          <a:p>
            <a:pPr lvl="1">
              <a:lnSpc>
                <a:spcPct val="150000"/>
              </a:lnSpc>
            </a:pPr>
            <a:r>
              <a:rPr lang="tr-TR" sz="2200" dirty="0" smtClean="0"/>
              <a:t> ÇED çalışmasını sadece hesaplanabilir etkilerle sınırlı tutmak, diğerlerini kapsam dışında bırakmak.</a:t>
            </a:r>
          </a:p>
          <a:p>
            <a:pPr lvl="1">
              <a:lnSpc>
                <a:spcPct val="150000"/>
              </a:lnSpc>
            </a:pPr>
            <a:r>
              <a:rPr lang="tr-TR" sz="2200" dirty="0" smtClean="0"/>
              <a:t> ÇED çalışmasında hesaplanabilir etkilerin yanı sıra, hesaplanamayan etkileri en azından niteliksel bir biçimde ele almak.</a:t>
            </a:r>
            <a:endParaRPr lang="tr-TR" sz="22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91</a:t>
            </a:fld>
            <a:endParaRPr lang="tr-TR" dirty="0"/>
          </a:p>
        </p:txBody>
      </p:sp>
    </p:spTree>
    <p:extLst>
      <p:ext uri="{BB962C8B-B14F-4D97-AF65-F5344CB8AC3E}">
        <p14:creationId xmlns:p14="http://schemas.microsoft.com/office/powerpoint/2010/main" xmlns="" val="284679547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7262" y="150341"/>
            <a:ext cx="10018713" cy="566350"/>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101688" y="1013552"/>
            <a:ext cx="10401336" cy="5041259"/>
          </a:xfrm>
        </p:spPr>
        <p:txBody>
          <a:bodyPr>
            <a:noAutofit/>
          </a:bodyPr>
          <a:lstStyle/>
          <a:p>
            <a:pPr>
              <a:lnSpc>
                <a:spcPct val="150000"/>
              </a:lnSpc>
              <a:buNone/>
            </a:pPr>
            <a:r>
              <a:rPr lang="tr-TR" sz="2200" dirty="0" smtClean="0"/>
              <a:t>	ÇED ‘in ana amacı; gelecekteki olası çevresel etkilerin öngörülmesi ve kestirimidir.</a:t>
            </a:r>
          </a:p>
          <a:p>
            <a:pPr>
              <a:lnSpc>
                <a:spcPct val="150000"/>
              </a:lnSpc>
              <a:buNone/>
            </a:pPr>
            <a:r>
              <a:rPr lang="tr-TR" sz="2200" dirty="0" smtClean="0"/>
              <a:t>Karmaşık çevresel sistemlerin henüz mevcut olmayan etkiler altında, gelecekteki davranışlarının belirlenmesi ÇED ’in en güç aşamasını oluşturur. </a:t>
            </a:r>
          </a:p>
          <a:p>
            <a:pPr>
              <a:lnSpc>
                <a:spcPct val="150000"/>
              </a:lnSpc>
              <a:buNone/>
            </a:pPr>
            <a:r>
              <a:rPr lang="tr-TR" sz="2200" dirty="0" smtClean="0"/>
              <a:t>Bu kapsamda belli iki yaklaşım görülmektedir:</a:t>
            </a:r>
          </a:p>
          <a:p>
            <a:pPr lvl="1">
              <a:lnSpc>
                <a:spcPct val="150000"/>
              </a:lnSpc>
            </a:pPr>
            <a:r>
              <a:rPr lang="tr-TR" sz="2200" dirty="0" smtClean="0"/>
              <a:t>Birincisi ; çevresel sistemin mevcut durumunun yeterli bir “</a:t>
            </a:r>
            <a:r>
              <a:rPr lang="tr-TR" sz="2200" dirty="0" err="1" smtClean="0"/>
              <a:t>base-line</a:t>
            </a:r>
            <a:r>
              <a:rPr lang="tr-TR" sz="2200" dirty="0" smtClean="0"/>
              <a:t>” çalışmasıyla saptanmasından sonra, deneyimlere dayanarak , planlanan faaliyetin gelecekte neden olabileceği etkilerin tahmin edilmesi esası üzerine kurulmuş olan ampirik bir yaklaşımdır.</a:t>
            </a:r>
          </a:p>
          <a:p>
            <a:pPr lvl="1">
              <a:lnSpc>
                <a:spcPct val="150000"/>
              </a:lnSpc>
            </a:pPr>
            <a:r>
              <a:rPr lang="tr-TR" sz="2200" dirty="0" smtClean="0"/>
              <a:t>İkincisi; matematiksel modellemeye uygun olan sistemlerin gelecekteki etkiler altındaki davranışlarının modeller yardımıyla kestirimidir.</a:t>
            </a:r>
            <a:endParaRPr lang="tr-TR" sz="22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92</a:t>
            </a:fld>
            <a:endParaRPr lang="tr-TR" dirty="0"/>
          </a:p>
        </p:txBody>
      </p:sp>
    </p:spTree>
    <p:extLst>
      <p:ext uri="{BB962C8B-B14F-4D97-AF65-F5344CB8AC3E}">
        <p14:creationId xmlns:p14="http://schemas.microsoft.com/office/powerpoint/2010/main" xmlns="" val="407978214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41976" y="133866"/>
            <a:ext cx="10018713" cy="607540"/>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980303"/>
            <a:ext cx="10018713" cy="5008605"/>
          </a:xfrm>
        </p:spPr>
        <p:txBody>
          <a:bodyPr>
            <a:normAutofit lnSpcReduction="10000"/>
          </a:bodyPr>
          <a:lstStyle/>
          <a:p>
            <a:pPr>
              <a:lnSpc>
                <a:spcPct val="150000"/>
              </a:lnSpc>
              <a:buNone/>
            </a:pPr>
            <a:r>
              <a:rPr lang="tr-TR" sz="2200" b="1" dirty="0" smtClean="0">
                <a:solidFill>
                  <a:schemeClr val="accent1"/>
                </a:solidFill>
              </a:rPr>
              <a:t>7. </a:t>
            </a:r>
            <a:r>
              <a:rPr lang="tr-TR" sz="2200" b="1" dirty="0" smtClean="0"/>
              <a:t>GEREKLİ ÇEVRE KORUMA ÖNLEMLERİNİN BELİRLENMESİ</a:t>
            </a:r>
          </a:p>
          <a:p>
            <a:pPr>
              <a:lnSpc>
                <a:spcPct val="150000"/>
              </a:lnSpc>
              <a:buNone/>
            </a:pPr>
            <a:r>
              <a:rPr lang="tr-TR" sz="2200" dirty="0" smtClean="0"/>
              <a:t>	İnsan faaliyetlerinin çevreye olan olumsuz etkilerini tümüyle ortadan kaldırmak mümkün değildir. Bunun iki nedeni vardır :</a:t>
            </a:r>
          </a:p>
          <a:p>
            <a:pPr lvl="1">
              <a:lnSpc>
                <a:spcPct val="150000"/>
              </a:lnSpc>
            </a:pPr>
            <a:r>
              <a:rPr lang="tr-TR" sz="2200" b="1" dirty="0" smtClean="0"/>
              <a:t>Birinci neden; </a:t>
            </a:r>
            <a:r>
              <a:rPr lang="tr-TR" sz="2200" dirty="0" smtClean="0"/>
              <a:t>çevre korumada uygulanan teknolojik önlemlerin de (örneğin atıksu arıtma tesisleri , çöp bertaraf tesisleri vb. ) birer yeni faaliyet olmaları ve bu özellikleri ile çevreye yeni baskılar getirmeleridir.</a:t>
            </a:r>
          </a:p>
          <a:p>
            <a:pPr lvl="1">
              <a:lnSpc>
                <a:spcPct val="150000"/>
              </a:lnSpc>
            </a:pPr>
            <a:r>
              <a:rPr lang="tr-TR" sz="2200" b="1" dirty="0" smtClean="0"/>
              <a:t>İkinci neden</a:t>
            </a:r>
            <a:r>
              <a:rPr lang="tr-TR" sz="2200" dirty="0" smtClean="0"/>
              <a:t>; teknolojik önlemlerin doğa yasalarına uygun olarak çalışmalarıdır. Yani termodinamik yasalarına bağlı kalarak, doğadaki hiçbir sürecin kayıpsız olmadığı düşünülürse teknolojik önlemler alınırken de belli kayıplar olacaktır.</a:t>
            </a:r>
          </a:p>
          <a:p>
            <a:pPr>
              <a:lnSpc>
                <a:spcPct val="150000"/>
              </a:lnSpc>
              <a:buNone/>
            </a:pPr>
            <a:endParaRPr lang="tr-TR" sz="22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93</a:t>
            </a:fld>
            <a:endParaRPr lang="tr-TR" dirty="0"/>
          </a:p>
        </p:txBody>
      </p:sp>
    </p:spTree>
    <p:extLst>
      <p:ext uri="{BB962C8B-B14F-4D97-AF65-F5344CB8AC3E}">
        <p14:creationId xmlns:p14="http://schemas.microsoft.com/office/powerpoint/2010/main" xmlns="" val="17731403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9597" y="100914"/>
            <a:ext cx="10018713" cy="607541"/>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1243914"/>
            <a:ext cx="10018713" cy="5300105"/>
          </a:xfrm>
        </p:spPr>
        <p:txBody>
          <a:bodyPr>
            <a:normAutofit lnSpcReduction="10000"/>
          </a:bodyPr>
          <a:lstStyle/>
          <a:p>
            <a:pPr>
              <a:lnSpc>
                <a:spcPct val="150000"/>
              </a:lnSpc>
              <a:buNone/>
            </a:pPr>
            <a:r>
              <a:rPr lang="tr-TR" sz="2200" b="1" dirty="0" smtClean="0">
                <a:solidFill>
                  <a:schemeClr val="accent1"/>
                </a:solidFill>
              </a:rPr>
              <a:t>8. </a:t>
            </a:r>
            <a:r>
              <a:rPr lang="tr-TR" sz="2200" b="1" dirty="0" smtClean="0"/>
              <a:t>PROJE ALTERNATİFLERİNİN DEĞERLENDİRİLMESİ VE ÖNERİLERİN HAZIRLANMASI</a:t>
            </a:r>
          </a:p>
          <a:p>
            <a:pPr>
              <a:lnSpc>
                <a:spcPct val="150000"/>
              </a:lnSpc>
              <a:buNone/>
            </a:pPr>
            <a:r>
              <a:rPr lang="tr-TR" sz="2200" dirty="0" smtClean="0"/>
              <a:t>	ÇED çalışmasının önemli bir aşaması çevresel açıdan tek tek değerlendirilmiş olan proje alternatiflerinin kıyaslanması ve ortak bir bazda değerlendirilmesidir. Bu aşamada her proje alternatifinin çevresel kayıpları ve kazançları mümkünse ekonomik fayda ve masrafları ile birlikte ele alınarak en iyi çözümlerin bulunması amaçlanır.</a:t>
            </a:r>
          </a:p>
          <a:p>
            <a:pPr>
              <a:lnSpc>
                <a:spcPct val="150000"/>
              </a:lnSpc>
              <a:buNone/>
            </a:pPr>
            <a:r>
              <a:rPr lang="tr-TR" sz="2200" dirty="0" smtClean="0"/>
              <a:t>	Proje alternatiflerinin kıyaslanmasından sonra çalışma ekibi karar merciine sunulmak üzere önerilerini hazırlar. Bu önerilerin sistematik bir biçimde kaleme alınması proje koordinatörünün görevidir.</a:t>
            </a:r>
          </a:p>
          <a:p>
            <a:pPr>
              <a:lnSpc>
                <a:spcPct val="150000"/>
              </a:lnSpc>
              <a:buNone/>
            </a:pPr>
            <a:endParaRPr lang="tr-TR" sz="2200" dirty="0" smtClean="0"/>
          </a:p>
          <a:p>
            <a:pPr>
              <a:lnSpc>
                <a:spcPct val="150000"/>
              </a:lnSpc>
              <a:buNone/>
            </a:pPr>
            <a:endParaRPr lang="tr-TR" sz="22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94</a:t>
            </a:fld>
            <a:endParaRPr lang="tr-TR" dirty="0"/>
          </a:p>
        </p:txBody>
      </p:sp>
    </p:spTree>
    <p:extLst>
      <p:ext uri="{BB962C8B-B14F-4D97-AF65-F5344CB8AC3E}">
        <p14:creationId xmlns:p14="http://schemas.microsoft.com/office/powerpoint/2010/main" xmlns="" val="416177845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74927" y="183293"/>
            <a:ext cx="10018713" cy="615778"/>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1128584"/>
            <a:ext cx="10109330" cy="5103671"/>
          </a:xfrm>
        </p:spPr>
        <p:txBody>
          <a:bodyPr>
            <a:normAutofit/>
          </a:bodyPr>
          <a:lstStyle/>
          <a:p>
            <a:pPr>
              <a:lnSpc>
                <a:spcPct val="150000"/>
              </a:lnSpc>
              <a:buNone/>
            </a:pPr>
            <a:r>
              <a:rPr lang="tr-TR" sz="2200" b="1" dirty="0" smtClean="0">
                <a:solidFill>
                  <a:schemeClr val="accent1"/>
                </a:solidFill>
              </a:rPr>
              <a:t>9.</a:t>
            </a:r>
            <a:r>
              <a:rPr lang="tr-TR" sz="2200" b="1" dirty="0" smtClean="0"/>
              <a:t>ÇED RAPORUNUN HAZIRLANMASI</a:t>
            </a:r>
          </a:p>
          <a:p>
            <a:pPr algn="just">
              <a:lnSpc>
                <a:spcPct val="150000"/>
              </a:lnSpc>
              <a:buNone/>
            </a:pPr>
            <a:r>
              <a:rPr lang="tr-TR" sz="2200" dirty="0" smtClean="0"/>
              <a:t>	Çeşitli proje alternatifleri kıyaslandıktan ve öneriler oluşturulduktan sonra sıra, tüm çalışmaların bir rapor şekline getirilmesindedir. </a:t>
            </a:r>
          </a:p>
          <a:p>
            <a:pPr algn="just">
              <a:lnSpc>
                <a:spcPct val="150000"/>
              </a:lnSpc>
              <a:buNone/>
            </a:pPr>
            <a:r>
              <a:rPr lang="tr-TR" sz="2200" dirty="0" smtClean="0"/>
              <a:t>Raporun hazırlanmasında dikkat edilecek en önemli husus;</a:t>
            </a:r>
          </a:p>
          <a:p>
            <a:pPr algn="just">
              <a:lnSpc>
                <a:spcPct val="150000"/>
              </a:lnSpc>
            </a:pPr>
            <a:r>
              <a:rPr lang="tr-TR" sz="2200" dirty="0" smtClean="0"/>
              <a:t>bu dokümanın kolayca anlaşılabilir  bir dilde yazılmış olması ve </a:t>
            </a:r>
          </a:p>
          <a:p>
            <a:pPr algn="just">
              <a:lnSpc>
                <a:spcPct val="150000"/>
              </a:lnSpc>
            </a:pPr>
            <a:r>
              <a:rPr lang="tr-TR" sz="2200" dirty="0" smtClean="0"/>
              <a:t>çalışmanın yapılması sırasında kullanılmış olan geniş kapsamlı teknik-bilimsel yaklaşımların ayrıntıları ile boğulmamasıdır. </a:t>
            </a:r>
            <a:endParaRPr lang="tr-TR" sz="22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95</a:t>
            </a:fld>
            <a:endParaRPr lang="tr-TR" dirty="0"/>
          </a:p>
        </p:txBody>
      </p:sp>
    </p:spTree>
    <p:extLst>
      <p:ext uri="{BB962C8B-B14F-4D97-AF65-F5344CB8AC3E}">
        <p14:creationId xmlns:p14="http://schemas.microsoft.com/office/powerpoint/2010/main" xmlns="" val="60719268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9024" y="100914"/>
            <a:ext cx="10018713" cy="525162"/>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988541"/>
            <a:ext cx="10018713" cy="4983891"/>
          </a:xfrm>
        </p:spPr>
        <p:txBody>
          <a:bodyPr>
            <a:noAutofit/>
          </a:bodyPr>
          <a:lstStyle/>
          <a:p>
            <a:pPr algn="just">
              <a:lnSpc>
                <a:spcPct val="150000"/>
              </a:lnSpc>
              <a:buNone/>
            </a:pPr>
            <a:r>
              <a:rPr lang="tr-TR" sz="2200" dirty="0" smtClean="0"/>
              <a:t>Raporda ;</a:t>
            </a:r>
          </a:p>
          <a:p>
            <a:pPr lvl="1" algn="just">
              <a:lnSpc>
                <a:spcPct val="150000"/>
              </a:lnSpc>
            </a:pPr>
            <a:r>
              <a:rPr lang="tr-TR" sz="2200" dirty="0" smtClean="0"/>
              <a:t>Karar verici kişi veya kuruluşa, incelenen proje veya faaliyetin çevre üzerindeki etkilerinin neler olacağı ,</a:t>
            </a:r>
          </a:p>
          <a:p>
            <a:pPr lvl="1" algn="just">
              <a:lnSpc>
                <a:spcPct val="150000"/>
              </a:lnSpc>
            </a:pPr>
            <a:r>
              <a:rPr lang="tr-TR" sz="2200" dirty="0" smtClean="0"/>
              <a:t>Çeşitli alternatiflerin yarar ve zararları ve alınması gerekli önlemler mantıksal bir silsile içinde açık-seçik bir biçimde anlatılmalı ,</a:t>
            </a:r>
          </a:p>
          <a:p>
            <a:pPr lvl="1" algn="just">
              <a:lnSpc>
                <a:spcPct val="150000"/>
              </a:lnSpc>
            </a:pPr>
            <a:r>
              <a:rPr lang="tr-TR" sz="2200" dirty="0" smtClean="0"/>
              <a:t>Kullanılan kriterler, değer yargıları ve varsayımlar kesinlikle belirtilmeli ,</a:t>
            </a:r>
          </a:p>
          <a:p>
            <a:pPr lvl="1" algn="just">
              <a:lnSpc>
                <a:spcPct val="150000"/>
              </a:lnSpc>
            </a:pPr>
            <a:r>
              <a:rPr lang="tr-TR" sz="2200" dirty="0" smtClean="0"/>
              <a:t>Sonuçlar mümkün olduğunca grafik , şekil ve tablolar halinde özetlenmelidir.</a:t>
            </a:r>
          </a:p>
        </p:txBody>
      </p:sp>
      <p:sp>
        <p:nvSpPr>
          <p:cNvPr id="4" name="Slayt Numarası Yer Tutucusu 3"/>
          <p:cNvSpPr>
            <a:spLocks noGrp="1"/>
          </p:cNvSpPr>
          <p:nvPr>
            <p:ph type="sldNum" sz="quarter" idx="12"/>
          </p:nvPr>
        </p:nvSpPr>
        <p:spPr/>
        <p:txBody>
          <a:bodyPr/>
          <a:lstStyle/>
          <a:p>
            <a:fld id="{CCDD91AA-F5A4-454C-9208-F07C8F977E0B}" type="slidenum">
              <a:rPr lang="tr-TR" smtClean="0"/>
              <a:pPr/>
              <a:t>96</a:t>
            </a:fld>
            <a:endParaRPr lang="tr-TR" dirty="0"/>
          </a:p>
        </p:txBody>
      </p:sp>
    </p:spTree>
    <p:extLst>
      <p:ext uri="{BB962C8B-B14F-4D97-AF65-F5344CB8AC3E}">
        <p14:creationId xmlns:p14="http://schemas.microsoft.com/office/powerpoint/2010/main" xmlns="" val="241014419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0786" y="133865"/>
            <a:ext cx="10018713" cy="615778"/>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996778"/>
            <a:ext cx="10018713" cy="5692346"/>
          </a:xfrm>
        </p:spPr>
        <p:txBody>
          <a:bodyPr>
            <a:normAutofit fontScale="92500" lnSpcReduction="10000"/>
          </a:bodyPr>
          <a:lstStyle/>
          <a:p>
            <a:pPr>
              <a:buNone/>
            </a:pPr>
            <a:r>
              <a:rPr lang="tr-TR" dirty="0" smtClean="0"/>
              <a:t>Bir ön rapor hazırlanırken içermesi gereken bazı unsurlar vardır. Bunlar :</a:t>
            </a:r>
          </a:p>
          <a:p>
            <a:pPr lvl="1" algn="just"/>
            <a:r>
              <a:rPr lang="tr-TR" dirty="0" smtClean="0"/>
              <a:t>Planlanan faaliyet veya projenin tanıtılması ,</a:t>
            </a:r>
          </a:p>
          <a:p>
            <a:pPr lvl="1" algn="just"/>
            <a:r>
              <a:rPr lang="tr-TR" dirty="0" smtClean="0"/>
              <a:t>Faaliyet veya projenin amaçları ,</a:t>
            </a:r>
          </a:p>
          <a:p>
            <a:pPr lvl="1" algn="just"/>
            <a:r>
              <a:rPr lang="tr-TR" dirty="0" smtClean="0"/>
              <a:t>Faaliyet veya projenin gerçekleşeceği çevresel ortam ,</a:t>
            </a:r>
          </a:p>
          <a:p>
            <a:pPr lvl="1" algn="just"/>
            <a:r>
              <a:rPr lang="tr-TR" dirty="0" smtClean="0"/>
              <a:t>Toprak ve arazi kullanımı , imar planları, kalkınma planları ve bölge için geçerli olan standart ve yönetmeliklerle planlanan faaliyet ve projenin ilişkileri,</a:t>
            </a:r>
          </a:p>
          <a:p>
            <a:pPr lvl="1" algn="just"/>
            <a:r>
              <a:rPr lang="tr-TR" dirty="0" smtClean="0"/>
              <a:t>Olası çevresel etkilerin belirlenmesi,</a:t>
            </a:r>
          </a:p>
          <a:p>
            <a:pPr lvl="1" algn="just"/>
            <a:r>
              <a:rPr lang="tr-TR" dirty="0" smtClean="0"/>
              <a:t>Alternatif proje ve faaliyetlerin belirlenmesi,</a:t>
            </a:r>
          </a:p>
          <a:p>
            <a:pPr lvl="1" algn="just"/>
            <a:r>
              <a:rPr lang="tr-TR" dirty="0" smtClean="0"/>
              <a:t>Önlenmesi mümkün olamayacak çevresel etkilerin saptanması,</a:t>
            </a:r>
          </a:p>
          <a:p>
            <a:pPr lvl="1" algn="just"/>
            <a:r>
              <a:rPr lang="tr-TR" dirty="0" smtClean="0"/>
              <a:t>Etkilenen çevrenin şimdiki ve kısa vadedeki kullanımı uzun vadeli kullanım planları ve etkilerin kısa ve uzun vadeli değerlendirilmesi,</a:t>
            </a:r>
          </a:p>
          <a:p>
            <a:pPr lvl="1" algn="just"/>
            <a:r>
              <a:rPr lang="tr-TR" dirty="0" smtClean="0"/>
              <a:t>Geri dönüşü mümkün olmayan çevresel etkilerin belirlenmesi,</a:t>
            </a:r>
          </a:p>
          <a:p>
            <a:pPr lvl="1" algn="just"/>
            <a:r>
              <a:rPr lang="tr-TR" dirty="0" smtClean="0"/>
              <a:t>Planlanan faaliyet veya projenin diğer hangi olumsuz etkilere ve çıkar çatışmalarına neden olacağının belirlenmesi,</a:t>
            </a:r>
          </a:p>
          <a:p>
            <a:pPr lvl="1" algn="just"/>
            <a:r>
              <a:rPr lang="tr-TR" dirty="0" smtClean="0"/>
              <a:t>Alınması gerekli görülen önlemler ve bu önlemlerin yaklaşık maliyetlerinin kestirimi.</a:t>
            </a:r>
          </a:p>
          <a:p>
            <a:pPr>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97</a:t>
            </a:fld>
            <a:endParaRPr lang="tr-TR" dirty="0"/>
          </a:p>
        </p:txBody>
      </p:sp>
    </p:spTree>
    <p:extLst>
      <p:ext uri="{BB962C8B-B14F-4D97-AF65-F5344CB8AC3E}">
        <p14:creationId xmlns:p14="http://schemas.microsoft.com/office/powerpoint/2010/main" xmlns="" val="61523693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25500" y="117391"/>
            <a:ext cx="10018713" cy="632254"/>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922639"/>
            <a:ext cx="10059903" cy="5797650"/>
          </a:xfrm>
        </p:spPr>
        <p:txBody>
          <a:bodyPr>
            <a:normAutofit/>
          </a:bodyPr>
          <a:lstStyle/>
          <a:p>
            <a:pPr>
              <a:lnSpc>
                <a:spcPct val="150000"/>
              </a:lnSpc>
              <a:buNone/>
            </a:pPr>
            <a:r>
              <a:rPr lang="tr-TR" sz="2200" b="1" dirty="0" smtClean="0">
                <a:solidFill>
                  <a:schemeClr val="accent1"/>
                </a:solidFill>
              </a:rPr>
              <a:t>10. </a:t>
            </a:r>
            <a:r>
              <a:rPr lang="tr-TR" sz="2200" b="1" dirty="0" smtClean="0"/>
              <a:t>KARAR AŞAMASI</a:t>
            </a:r>
          </a:p>
          <a:p>
            <a:pPr algn="just">
              <a:lnSpc>
                <a:spcPct val="150000"/>
              </a:lnSpc>
              <a:buNone/>
            </a:pPr>
            <a:r>
              <a:rPr lang="tr-TR" sz="2200" dirty="0" smtClean="0"/>
              <a:t>	Çalışma grubu, karar merciine öneriler hazırlamak üzere görevlendirilmiştir. Rapor kabul edildiği anda görevi sona erer. ÇED kapsamı içinde karar verme, öncekilerden farklı  bir aşamadır. </a:t>
            </a:r>
          </a:p>
          <a:p>
            <a:pPr algn="just">
              <a:lnSpc>
                <a:spcPct val="150000"/>
              </a:lnSpc>
              <a:buNone/>
            </a:pPr>
            <a:r>
              <a:rPr lang="tr-TR" sz="2200" dirty="0" smtClean="0"/>
              <a:t>	Çeşitli ülkelerdeki uygulamalarda , karar aşamasında nihai kararın genellikle ÇED raporunun doğrultusunda verildiği ve raporda çevresel açıdan olumsuz olduğu açıkça belirtilen proje alternatiflerinin karar mercii tarafından da kabul edilmediği görülmektedir. </a:t>
            </a:r>
          </a:p>
          <a:p>
            <a:pPr>
              <a:lnSpc>
                <a:spcPct val="150000"/>
              </a:lnSpc>
              <a:buNone/>
            </a:pPr>
            <a:endParaRPr lang="tr-TR" sz="2200"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98</a:t>
            </a:fld>
            <a:endParaRPr lang="tr-TR" dirty="0"/>
          </a:p>
        </p:txBody>
      </p:sp>
    </p:spTree>
    <p:extLst>
      <p:ext uri="{BB962C8B-B14F-4D97-AF65-F5344CB8AC3E}">
        <p14:creationId xmlns:p14="http://schemas.microsoft.com/office/powerpoint/2010/main" xmlns="" val="177509655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33737" y="142102"/>
            <a:ext cx="10018713" cy="673443"/>
          </a:xfrm>
        </p:spPr>
        <p:txBody>
          <a:bodyPr>
            <a:normAutofit fontScale="90000"/>
          </a:bodyPr>
          <a:lstStyle/>
          <a:p>
            <a:r>
              <a:rPr lang="tr-TR" dirty="0" smtClean="0"/>
              <a:t>ÇED ÇALIŞMASININ ÇERÇEVESİ VE AŞAMALARI</a:t>
            </a:r>
            <a:endParaRPr lang="tr-TR" dirty="0"/>
          </a:p>
        </p:txBody>
      </p:sp>
      <p:sp>
        <p:nvSpPr>
          <p:cNvPr id="3" name="İçerik Yer Tutucusu 2"/>
          <p:cNvSpPr>
            <a:spLocks noGrp="1"/>
          </p:cNvSpPr>
          <p:nvPr>
            <p:ph idx="1"/>
          </p:nvPr>
        </p:nvSpPr>
        <p:spPr>
          <a:xfrm>
            <a:off x="1484310" y="807308"/>
            <a:ext cx="10068140" cy="5935015"/>
          </a:xfrm>
        </p:spPr>
        <p:txBody>
          <a:bodyPr>
            <a:normAutofit lnSpcReduction="10000"/>
          </a:bodyPr>
          <a:lstStyle/>
          <a:p>
            <a:pPr>
              <a:lnSpc>
                <a:spcPct val="150000"/>
              </a:lnSpc>
              <a:buNone/>
            </a:pPr>
            <a:r>
              <a:rPr lang="tr-TR" b="1" dirty="0" smtClean="0">
                <a:solidFill>
                  <a:schemeClr val="accent1"/>
                </a:solidFill>
              </a:rPr>
              <a:t>11. </a:t>
            </a:r>
            <a:r>
              <a:rPr lang="tr-TR" b="1" dirty="0" smtClean="0"/>
              <a:t>PROJE SONRASINDA ETKİLERİN İZLENMESİ VE DENETİM</a:t>
            </a:r>
          </a:p>
          <a:p>
            <a:pPr algn="just">
              <a:lnSpc>
                <a:spcPct val="150000"/>
              </a:lnSpc>
              <a:buNone/>
            </a:pPr>
            <a:r>
              <a:rPr lang="tr-TR" dirty="0" smtClean="0"/>
              <a:t>	ÇED çalışması kapsamında belirlenen etkiler öngörülere, tahminlere ve bilgisayar modellerine dayanmaktadır. Bu tahminlerin doğruluğunun projenin gerçekleşmesinden sonra yapılacak ölçüm ve izleme çalışmalarıyla irdelenmesi;</a:t>
            </a:r>
          </a:p>
          <a:p>
            <a:pPr lvl="1" algn="just">
              <a:lnSpc>
                <a:spcPct val="150000"/>
              </a:lnSpc>
            </a:pPr>
            <a:r>
              <a:rPr lang="tr-TR" dirty="0" smtClean="0"/>
              <a:t>Gelecekte yapılacak ÇED çalışmalarına ışık tutmak ,</a:t>
            </a:r>
          </a:p>
          <a:p>
            <a:pPr lvl="1" algn="just">
              <a:lnSpc>
                <a:spcPct val="150000"/>
              </a:lnSpc>
            </a:pPr>
            <a:r>
              <a:rPr lang="tr-TR" dirty="0" smtClean="0"/>
              <a:t>ÇED konusunda yeni yöntemlerin geliştirilmesine yardımcı olmak,</a:t>
            </a:r>
          </a:p>
          <a:p>
            <a:pPr lvl="1" algn="just">
              <a:lnSpc>
                <a:spcPct val="150000"/>
              </a:lnSpc>
            </a:pPr>
            <a:r>
              <a:rPr lang="tr-TR" dirty="0" smtClean="0"/>
              <a:t>ÇED çalışmasını yapan grubun, ileride sonuçların irdeleneceğinin bilincinde olarak daha titiz çalışmasını sağlamak</a:t>
            </a:r>
          </a:p>
          <a:p>
            <a:pPr algn="just">
              <a:lnSpc>
                <a:spcPct val="150000"/>
              </a:lnSpc>
              <a:buNone/>
            </a:pPr>
            <a:r>
              <a:rPr lang="tr-TR" dirty="0" smtClean="0"/>
              <a:t>	gibi çeşitli avantajlar içerir.</a:t>
            </a:r>
          </a:p>
          <a:p>
            <a:pPr>
              <a:lnSpc>
                <a:spcPct val="150000"/>
              </a:lnSpc>
              <a:buNone/>
            </a:pPr>
            <a:endParaRPr lang="tr-TR" dirty="0"/>
          </a:p>
        </p:txBody>
      </p:sp>
      <p:sp>
        <p:nvSpPr>
          <p:cNvPr id="4" name="Slayt Numarası Yer Tutucusu 3"/>
          <p:cNvSpPr>
            <a:spLocks noGrp="1"/>
          </p:cNvSpPr>
          <p:nvPr>
            <p:ph type="sldNum" sz="quarter" idx="12"/>
          </p:nvPr>
        </p:nvSpPr>
        <p:spPr/>
        <p:txBody>
          <a:bodyPr/>
          <a:lstStyle/>
          <a:p>
            <a:fld id="{CCDD91AA-F5A4-454C-9208-F07C8F977E0B}" type="slidenum">
              <a:rPr lang="tr-TR" smtClean="0"/>
              <a:pPr/>
              <a:t>99</a:t>
            </a:fld>
            <a:endParaRPr lang="tr-TR" dirty="0"/>
          </a:p>
        </p:txBody>
      </p:sp>
    </p:spTree>
    <p:extLst>
      <p:ext uri="{BB962C8B-B14F-4D97-AF65-F5344CB8AC3E}">
        <p14:creationId xmlns:p14="http://schemas.microsoft.com/office/powerpoint/2010/main" xmlns="" val="7920008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ks">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Paralaks</Template>
  <TotalTime>3145</TotalTime>
  <Words>11349</Words>
  <Application>Microsoft Office PowerPoint</Application>
  <PresentationFormat>Özel</PresentationFormat>
  <Paragraphs>1842</Paragraphs>
  <Slides>208</Slides>
  <Notes>1</Notes>
  <HiddenSlides>0</HiddenSlides>
  <MMClips>0</MMClips>
  <ScaleCrop>false</ScaleCrop>
  <HeadingPairs>
    <vt:vector size="4" baseType="variant">
      <vt:variant>
        <vt:lpstr>Tema</vt:lpstr>
      </vt:variant>
      <vt:variant>
        <vt:i4>1</vt:i4>
      </vt:variant>
      <vt:variant>
        <vt:lpstr>Slayt Başlıkları</vt:lpstr>
      </vt:variant>
      <vt:variant>
        <vt:i4>208</vt:i4>
      </vt:variant>
    </vt:vector>
  </HeadingPairs>
  <TitlesOfParts>
    <vt:vector size="209" baseType="lpstr">
      <vt:lpstr>Paralaks</vt:lpstr>
      <vt:lpstr>ÇEVRESEL ETKİ DEĞERLENDİRMESİ  ÇED</vt:lpstr>
      <vt:lpstr>ÇEVRESEL ETKİ DEĞERLENDİRMESİNİN TARİHÇESİ VE GELİŞİMİ</vt:lpstr>
      <vt:lpstr>5 Haziran 1972  «Çevre ve İnsan Konferansı»  İsviçre-Stockholm </vt:lpstr>
      <vt:lpstr>Slayt 4</vt:lpstr>
      <vt:lpstr>ÇED Nedir?</vt:lpstr>
      <vt:lpstr>ÇED Amacı</vt:lpstr>
      <vt:lpstr>ÇED’in temel görevi;</vt:lpstr>
      <vt:lpstr>Slayt 8</vt:lpstr>
      <vt:lpstr>Slayt 9</vt:lpstr>
      <vt:lpstr>Slayt 10</vt:lpstr>
      <vt:lpstr>ÇED’in Faydaları</vt:lpstr>
      <vt:lpstr>ÇED'İN ANA İLKELERİ </vt:lpstr>
      <vt:lpstr>Mümkün olan en erken aşamada diyalog </vt:lpstr>
      <vt:lpstr>Sorumluluk </vt:lpstr>
      <vt:lpstr>Karar verme</vt:lpstr>
      <vt:lpstr>Çevresel değerlendirmeyi başlatma ve kullanma konusundaki siyasi iradenin artırılması için şu araçlar kullanılabilir: </vt:lpstr>
      <vt:lpstr>Danışma ve katılım </vt:lpstr>
      <vt:lpstr>Esneklik </vt:lpstr>
      <vt:lpstr>Demokrasi </vt:lpstr>
      <vt:lpstr>ÇED</vt:lpstr>
      <vt:lpstr>Çevresel Etki Değerlendirmesi Yönetmeliğinin Amacı  25/11/2014-   29186  </vt:lpstr>
      <vt:lpstr>Çevresel Etki Değerlendirmesi Yönetmeliğinin Kapsamı</vt:lpstr>
      <vt:lpstr>ÜLKEMİZDE ÇED’İN UYGULANMASI</vt:lpstr>
      <vt:lpstr>Slayt 24</vt:lpstr>
      <vt:lpstr>ÇED Yönetmeliğinin Ekleri</vt:lpstr>
      <vt:lpstr>1. Çevresel Etki Değerlendirmesi Uygulama Yöntemi </vt:lpstr>
      <vt:lpstr>Çevresel etki değerlendirmesi sürecinin başlatılması ve komisyonun kuruluşu</vt:lpstr>
      <vt:lpstr>Halkın katılımı toplantısı</vt:lpstr>
      <vt:lpstr>Komisyonun, kapsam ve özel format belirlemesi</vt:lpstr>
      <vt:lpstr>Çevresel etki değerlendirmesi raporunun bakanlığa sunulması</vt:lpstr>
      <vt:lpstr>Komisyonun çalışma usulü ve çevresel etki değerlendirmesi raporunun incelenmesi</vt:lpstr>
      <vt:lpstr>Komisyon tarafından incelenerek son şekli verilen çevresel etki değerlendirmesi raporu ve ilgili dokümanların bakanlığa sunulması</vt:lpstr>
      <vt:lpstr>Çevresel etki değerlendirmesi olumlu veya çevresel etki değerlendirmesi olumsuz kararı</vt:lpstr>
      <vt:lpstr>DÖRDÜNCÜ BÖLÜM Seçme, Eleme Kriterleri Uygulama Yöntemi  Seçme, eleme kriterlerine tabi projeler </vt:lpstr>
      <vt:lpstr>Başvuru ve inceleme </vt:lpstr>
      <vt:lpstr>Çevresel etki değerlendirmesi gereklidir veya çevresel etki değerlendirmesi gerekli değildir kararı</vt:lpstr>
      <vt:lpstr>BEŞİNCİ BÖLÜM İzleme ve Kontrol  Yatırımın izlenmesi ve kontrol edilmesi </vt:lpstr>
      <vt:lpstr>Yönetmeliğe aykırı uygulamaların durdurulması</vt:lpstr>
      <vt:lpstr>ALTINCI BÖLÜM Çeşitli ve Son Hükümler  Sürelerin uzatılması ve durdurulması </vt:lpstr>
      <vt:lpstr>Proje sahibinin değişmesi</vt:lpstr>
      <vt:lpstr>Proje sahibinin değişmesi</vt:lpstr>
      <vt:lpstr>Çevresel etki değerlendirmesi uygulamalarının güçlendirilmesi</vt:lpstr>
      <vt:lpstr>Askeri projeler</vt:lpstr>
      <vt:lpstr>Olağanüstü durumlar ve özel hükümler</vt:lpstr>
      <vt:lpstr>Çevrimiçi ÇED süreci yönetim sistemi</vt:lpstr>
      <vt:lpstr>Tebliğler</vt:lpstr>
      <vt:lpstr>Yürürlükten kaldırılan yönetmelik</vt:lpstr>
      <vt:lpstr>Geçiş süreci</vt:lpstr>
      <vt:lpstr>Kapsam dışı projeler</vt:lpstr>
      <vt:lpstr>Kanuni kapsam dışı projeler</vt:lpstr>
      <vt:lpstr>Yürürlük</vt:lpstr>
      <vt:lpstr>EK– 1 LİSTESİ</vt:lpstr>
      <vt:lpstr>EK– 1 LİSTESİ</vt:lpstr>
      <vt:lpstr>EK– 1 LİSTESİ</vt:lpstr>
      <vt:lpstr>EK– 1 LİSTESİ</vt:lpstr>
      <vt:lpstr>EK– 1 LİSTESİ</vt:lpstr>
      <vt:lpstr>EK– 1 LİSTESİ</vt:lpstr>
      <vt:lpstr>EK– 1 LİSTESİ</vt:lpstr>
      <vt:lpstr>EK– 1 LİSTESİ</vt:lpstr>
      <vt:lpstr>EK – 2 LİSTESİ </vt:lpstr>
      <vt:lpstr>EK – 2 LİSTESİ </vt:lpstr>
      <vt:lpstr>EK – 2 LİSTESİ </vt:lpstr>
      <vt:lpstr>EK – 2 LİSTESİ </vt:lpstr>
      <vt:lpstr>EK – 2 LİSTESİ </vt:lpstr>
      <vt:lpstr>EK – 2 LİSTESİ </vt:lpstr>
      <vt:lpstr>EK – 2 LİSTESİ </vt:lpstr>
      <vt:lpstr>EK -3 </vt:lpstr>
      <vt:lpstr>EK -3</vt:lpstr>
      <vt:lpstr>EK - 4</vt:lpstr>
      <vt:lpstr>EK - 4</vt:lpstr>
      <vt:lpstr>EK - 5</vt:lpstr>
      <vt:lpstr>EK - 5</vt:lpstr>
      <vt:lpstr>EK - 5</vt:lpstr>
      <vt:lpstr>EK - 5</vt:lpstr>
      <vt:lpstr>ÇED ÇALIŞMASININ ÇERÇEVESİ VE AŞAMALARI</vt:lpstr>
      <vt:lpstr>Slayt 76</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ÇALIŞMASININ ÇERÇEVESİ VE AŞAMALARI</vt:lpstr>
      <vt:lpstr>ÇED YÖNTEMLERİNE GENEL BAKIŞ </vt:lpstr>
      <vt:lpstr>ÇED YÖNTEMLERİNE GENEL BAKIŞ </vt:lpstr>
      <vt:lpstr>ÇED YÖNTEMLERİNE GENEL BAKIŞ </vt:lpstr>
      <vt:lpstr>ÇED YÖNTEMLERİNE GENEL BAKIŞ</vt:lpstr>
      <vt:lpstr>ÇED YÖNTEMLERİNE GENEL BAKIŞ</vt:lpstr>
      <vt:lpstr>ÇED YÖNTEMLERİNE GENEL BAKIŞ</vt:lpstr>
      <vt:lpstr>ÇED YÖNTEMLERİNE GENEL BAKIŞ</vt:lpstr>
      <vt:lpstr>ÇED YÖNTEMLERİNE GENEL BAKIŞ</vt:lpstr>
      <vt:lpstr>ÇED YÖNTEMLERİNE GENEL BAKIŞ</vt:lpstr>
      <vt:lpstr>ÇED YÖNTEMLERİNE GENEL BAKIŞ</vt:lpstr>
      <vt:lpstr>ÇED YÖNTEMLERİNE GENEL BAKIŞ</vt:lpstr>
      <vt:lpstr>ÇED YÖNTEMLERİNE GENEL BAKIŞ</vt:lpstr>
      <vt:lpstr>ÇED YÖNTEMLERİNE GENEL BAKIŞ</vt:lpstr>
      <vt:lpstr>ÇED YÖNTEMLERİNE GENEL BAKIŞ</vt:lpstr>
      <vt:lpstr>ÇED YÖNTEMLERİNE GENEL BAKIŞ</vt:lpstr>
      <vt:lpstr>ÖRTMELER YÖNTEMİ</vt:lpstr>
      <vt:lpstr>ÖRTMELER YÖNTEMİ</vt:lpstr>
      <vt:lpstr>ÖRTMELER YÖNTEMİ</vt:lpstr>
      <vt:lpstr>ÖRTMELER YÖNTEMİ</vt:lpstr>
      <vt:lpstr>ÖRTMELER YÖNTEMİ</vt:lpstr>
      <vt:lpstr>KONTROL LİSTESİ YÖNTEMLERİ</vt:lpstr>
      <vt:lpstr>KONTROL LİSTESİ YÖNTEMLERİ</vt:lpstr>
      <vt:lpstr>KONTROL LİSTESİ YÖNTEMLERİ</vt:lpstr>
      <vt:lpstr>KONTROL LİSTESİ YÖNTEMLERİ</vt:lpstr>
      <vt:lpstr>KONTROL LİSTESİ YÖNTEMLERİ</vt:lpstr>
      <vt:lpstr>KONTROL LİSTESİ YÖNTEMLERİ</vt:lpstr>
      <vt:lpstr>KONTROL LİSTESİ YÖNTEMLERİ</vt:lpstr>
      <vt:lpstr>KONTROL LİSTESİ YÖNTEMLERİ</vt:lpstr>
      <vt:lpstr>KONTROL LİSTESİ YÖNTEMLERİ</vt:lpstr>
      <vt:lpstr>KONTROL LİSTESİ YÖNTEMLERİ</vt:lpstr>
      <vt:lpstr>KONTROL LİSTESİ YÖNTEMLERİ</vt:lpstr>
      <vt:lpstr>ETKİLEŞİM MATRİSLERİ</vt:lpstr>
      <vt:lpstr>ETKİLEŞİM MATRİSLERİ</vt:lpstr>
      <vt:lpstr>ETKİLEŞİM MATRİSLERİ</vt:lpstr>
      <vt:lpstr>ETKİLEŞİM MATRİSLERİ</vt:lpstr>
      <vt:lpstr>AĞ/SİSTEM DİYAGRAMLARI</vt:lpstr>
      <vt:lpstr>AĞ/SİSTEM DİYAGRAMLARI</vt:lpstr>
      <vt:lpstr>AĞ/SİSTEM DİYAGRAMLARI</vt:lpstr>
      <vt:lpstr>AĞ/SİSTEM DİYAGRAMLARI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KESTİRİM YÖNTEMLERİ</vt:lpstr>
      <vt:lpstr>Slayt 200</vt:lpstr>
      <vt:lpstr>Slayt 201</vt:lpstr>
      <vt:lpstr>ÇEVRESEL ETKİ DEĞERLENDİRME ÇALIŞMALARINDA HAVA KALİTESİ MODELLEMESİ </vt:lpstr>
      <vt:lpstr>Slayt 203</vt:lpstr>
      <vt:lpstr>Slayt 204</vt:lpstr>
      <vt:lpstr>Slayt 205</vt:lpstr>
      <vt:lpstr>HAVA KİRLİĞİNİN İNSAN VE ÇEVREYE OLAN ETKİLERİ </vt:lpstr>
      <vt:lpstr>HAVA KİRLİLİĞİ KONUSUNDA YAPILACAK ÇED ÇALIŞMALARININ İÇERİĞİ VE AŞAMALARI </vt:lpstr>
      <vt:lpstr>SU KİRLİLİĞİ KONUSUNDA YAPILACAKBİR ÇED ÇALIŞMASININ İÇERİĞİ VE AŞAMALARI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ÇEVRESEL ETKİ DEĞERLENDİRMESİ  ÇED</dc:title>
  <dc:creator>Yakup CUCİ</dc:creator>
  <cp:lastModifiedBy>Elif</cp:lastModifiedBy>
  <cp:revision>310</cp:revision>
  <dcterms:created xsi:type="dcterms:W3CDTF">2016-02-19T06:35:54Z</dcterms:created>
  <dcterms:modified xsi:type="dcterms:W3CDTF">2016-05-11T13:27:55Z</dcterms:modified>
</cp:coreProperties>
</file>